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3"/>
  </p:sldMasterIdLst>
  <p:notesMasterIdLst>
    <p:notesMasterId r:id="rId21"/>
  </p:notesMasterIdLst>
  <p:handoutMasterIdLst>
    <p:handoutMasterId r:id="rId22"/>
  </p:handoutMasterIdLst>
  <p:sldIdLst>
    <p:sldId id="259" r:id="rId4"/>
    <p:sldId id="260" r:id="rId5"/>
    <p:sldId id="261" r:id="rId6"/>
    <p:sldId id="262" r:id="rId7"/>
    <p:sldId id="292" r:id="rId8"/>
    <p:sldId id="281" r:id="rId9"/>
    <p:sldId id="309" r:id="rId10"/>
    <p:sldId id="310" r:id="rId11"/>
    <p:sldId id="266" r:id="rId12"/>
    <p:sldId id="311" r:id="rId13"/>
    <p:sldId id="267" r:id="rId14"/>
    <p:sldId id="313" r:id="rId15"/>
    <p:sldId id="328" r:id="rId16"/>
    <p:sldId id="312" r:id="rId17"/>
    <p:sldId id="269" r:id="rId18"/>
    <p:sldId id="272" r:id="rId19"/>
    <p:sldId id="278" r:id="rId20"/>
  </p:sldIdLst>
  <p:sldSz cx="12192000" cy="6858000"/>
  <p:notesSz cx="6858000" cy="9144000"/>
  <p:embeddedFontLst>
    <p:embeddedFont>
      <p:font typeface="思源黑体 CN Regular" panose="020B0500000000000000" charset="-122"/>
      <p:regular r:id="rId28"/>
    </p:embeddedFont>
    <p:embeddedFont>
      <p:font typeface="思源黑体 CN Bold" panose="020B0800000000000000" charset="-122"/>
      <p:bold r:id="rId29"/>
    </p:embeddedFont>
    <p:embeddedFont>
      <p:font typeface="思源黑体 CN Heavy" panose="020B0A00000000000000" charset="-122"/>
      <p:bold r:id="rId30"/>
    </p:embeddedFont>
    <p:embeddedFont>
      <p:font typeface="Yu Gothic" panose="020B0400000000000000" charset="-128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871"/>
    <a:srgbClr val="2F5597"/>
    <a:srgbClr val="233790"/>
    <a:srgbClr val="183365"/>
    <a:srgbClr val="55A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81"/>
  </p:normalViewPr>
  <p:slideViewPr>
    <p:cSldViewPr snapToGrid="0" showGuides="1">
      <p:cViewPr varScale="1">
        <p:scale>
          <a:sx n="108" d="100"/>
          <a:sy n="108" d="100"/>
        </p:scale>
        <p:origin x="678" y="114"/>
      </p:cViewPr>
      <p:guideLst>
        <p:guide orient="horz" pos="434"/>
        <p:guide pos="43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2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ustomXml" Target="../customXml/item1.xml"/><Relationship Id="rId26" Type="http://schemas.openxmlformats.org/officeDocument/2006/relationships/customXmlProps" Target="../customXml/itemProps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黑体 CN Regular" panose="020B0500000000000000" charset="-122"/>
              </a:rPr>
            </a:fld>
            <a:endParaRPr lang="zh-CN" altLang="en-US"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黑体 CN Regular" panose="020B0500000000000000" charset="-122"/>
              </a:rPr>
            </a:fld>
            <a:endParaRPr lang="zh-CN" altLang="en-US">
              <a:ea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2B701D85-FCF7-5C47-BAA0-37E202C00D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905F2D99-CB52-B54E-B5E3-2E331E653A9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5739765"/>
            <a:ext cx="12206605" cy="78613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6200000">
            <a:off x="3620135" y="112713"/>
            <a:ext cx="10585450" cy="6633210"/>
          </a:xfrm>
          <a:prstGeom prst="triangl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6200000">
            <a:off x="3969703" y="247333"/>
            <a:ext cx="10155555" cy="6363970"/>
          </a:xfrm>
          <a:prstGeom prst="triangle">
            <a:avLst/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6200000">
            <a:off x="4952048" y="625793"/>
            <a:ext cx="8947785" cy="56070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5988368" y="1024890"/>
            <a:ext cx="7673340" cy="4808855"/>
          </a:xfrm>
          <a:prstGeom prst="triangl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6200000">
            <a:off x="6381750" y="1176655"/>
            <a:ext cx="7190105" cy="4505325"/>
          </a:xfrm>
          <a:prstGeom prst="triangle">
            <a:avLst/>
          </a:prstGeom>
          <a:blipFill rotWithShape="1">
            <a:blip r:embed="rId1"/>
            <a:tile tx="0" ty="0" sx="100000" sy="100000" flip="none" algn="tl"/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3655060" y="0"/>
            <a:ext cx="6231255" cy="2517775"/>
          </a:xfrm>
          <a:prstGeom prst="triangle">
            <a:avLst>
              <a:gd name="adj" fmla="val 50006"/>
            </a:avLst>
          </a:prstGeom>
          <a:solidFill>
            <a:schemeClr val="accent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82927" y="2854552"/>
            <a:ext cx="4567536" cy="1256910"/>
            <a:chOff x="1845869" y="4591250"/>
            <a:chExt cx="4169920" cy="596767"/>
          </a:xfrm>
        </p:grpSpPr>
        <p:sp>
          <p:nvSpPr>
            <p:cNvPr id="35" name="矩形: 圆顶角 34"/>
            <p:cNvSpPr/>
            <p:nvPr/>
          </p:nvSpPr>
          <p:spPr>
            <a:xfrm>
              <a:off x="1903244" y="4591250"/>
              <a:ext cx="4112545" cy="596767"/>
            </a:xfrm>
            <a:prstGeom prst="round2SameRect">
              <a:avLst>
                <a:gd name="adj1" fmla="val 26931"/>
                <a:gd name="adj2" fmla="val 0"/>
              </a:avLst>
            </a:prstGeom>
            <a:solidFill>
              <a:srgbClr val="193871"/>
            </a:solidFill>
            <a:ln>
              <a:noFill/>
            </a:ln>
            <a:effectLst>
              <a:outerShdw blurRad="152400" dist="101600" dir="5400000" algn="t" rotWithShape="0">
                <a:srgbClr val="183365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845869" y="4656401"/>
              <a:ext cx="3400809" cy="419688"/>
              <a:chOff x="1542800" y="4377332"/>
              <a:chExt cx="4466774" cy="41968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1542800" y="4668122"/>
                <a:ext cx="4466774" cy="1288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+mn-cs"/>
                  </a:rPr>
                  <a:t>Rapporteur</a:t>
                </a:r>
                <a:r>
                  <a:rPr kumimoji="0" lang="zh-CN" alt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+mn-cs"/>
                  </a:rPr>
                  <a:t>： 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Ye </a:t>
                </a:r>
                <a:r>
                  <a:rPr lang="en-US" altLang="zh-CN" dirty="0" err="1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zhaozheng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807778" y="4377332"/>
                <a:ext cx="4201796" cy="211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Team:    </a:t>
                </a:r>
                <a:r>
                  <a:rPr lang="en-US" altLang="zh-CN" dirty="0" err="1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LullabyOfBirdLand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 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588087" y="1798638"/>
            <a:ext cx="5723936" cy="6984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 w="38100">
                  <a:solidFill>
                    <a:srgbClr val="2F5597"/>
                  </a:solidFill>
                </a:ln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Trade Platform for </a:t>
            </a:r>
            <a:r>
              <a:rPr lang="en-US" altLang="zh-CN" sz="2400" b="1" noProof="0" dirty="0" err="1" smtClean="0">
                <a:ln w="38100">
                  <a:solidFill>
                    <a:srgbClr val="2F5597"/>
                  </a:solidFill>
                </a:ln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Ichimoku</a:t>
            </a:r>
            <a:r>
              <a:rPr lang="en-US" altLang="zh-CN" sz="2400" b="1" noProof="0" dirty="0" smtClean="0">
                <a:ln w="38100">
                  <a:solidFill>
                    <a:srgbClr val="2F5597"/>
                  </a:solidFill>
                </a:ln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 Cloud</a:t>
            </a:r>
            <a:endParaRPr kumimoji="0" lang="zh-CN" altLang="en-US" sz="2400" b="1" i="0" u="none" strike="noStrike" kern="1200" cap="none" spc="0" normalizeH="0" baseline="0" noProof="0" dirty="0">
              <a:ln w="28575">
                <a:noFill/>
              </a:ln>
              <a:solidFill>
                <a:srgbClr val="2F5597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Structure</a:t>
            </a:r>
            <a:endParaRPr kumimoji="0" lang="en-US" altLang="zh-CN" sz="3200" b="1" i="0" u="none" strike="noStrike" kern="1200" cap="none" spc="120" normalizeH="0" noProof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0" name="等腰三角形 59"/>
          <p:cNvSpPr/>
          <p:nvPr/>
        </p:nvSpPr>
        <p:spPr>
          <a:xfrm>
            <a:off x="6237605" y="1548765"/>
            <a:ext cx="615950" cy="479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1" name="等腰三角形 60"/>
          <p:cNvSpPr/>
          <p:nvPr/>
        </p:nvSpPr>
        <p:spPr>
          <a:xfrm>
            <a:off x="6237605" y="3219450"/>
            <a:ext cx="615950" cy="479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2" name="等腰三角形 61"/>
          <p:cNvSpPr/>
          <p:nvPr/>
        </p:nvSpPr>
        <p:spPr>
          <a:xfrm>
            <a:off x="6237605" y="4890135"/>
            <a:ext cx="615950" cy="479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146925" y="1448435"/>
            <a:ext cx="4340860" cy="93027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>
              <a:lnSpc>
                <a:spcPct val="150000"/>
              </a:lnSpc>
              <a:defRPr/>
            </a:pPr>
            <a:r>
              <a:rPr lang="en-US" sz="1600" spc="12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Basic data in A shares markets within three years </a:t>
            </a:r>
            <a:endParaRPr lang="en-US" sz="1600" spc="12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4075" y="3219450"/>
            <a:ext cx="4340860" cy="93027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>
              <a:lnSpc>
                <a:spcPct val="150000"/>
              </a:lnSpc>
              <a:defRPr/>
            </a:pPr>
            <a:r>
              <a:rPr lang="en-US" sz="1600" spc="12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Fundementals for a company </a:t>
            </a:r>
            <a:endParaRPr lang="en-US" sz="1600" spc="12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1920" y="1898650"/>
            <a:ext cx="1473200" cy="5835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Data</a:t>
            </a:r>
            <a:endParaRPr kumimoji="0" lang="en-US" altLang="zh-CN" sz="3200" b="1" i="0" u="none" strike="noStrike" kern="1200" cap="none" spc="12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7" name="ECB019B1-382A-4266-B25C-5B523AA43C14-1" descr="C:/Users/yzz/AppData/Local/Temp/wpp.TYsjqU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" y="822960"/>
            <a:ext cx="12191365" cy="5212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Data</a:t>
            </a:r>
            <a:endParaRPr kumimoji="0" lang="en-US" altLang="zh-CN" sz="3200" b="1" i="0" u="none" strike="noStrike" kern="1200" cap="none" spc="120" normalizeH="0" noProof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06782" y="30480"/>
            <a:ext cx="6085217" cy="685800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0" name="等腰三角形 59"/>
          <p:cNvSpPr/>
          <p:nvPr/>
        </p:nvSpPr>
        <p:spPr>
          <a:xfrm>
            <a:off x="6237605" y="1548765"/>
            <a:ext cx="615950" cy="479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1" name="等腰三角形 60"/>
          <p:cNvSpPr/>
          <p:nvPr/>
        </p:nvSpPr>
        <p:spPr>
          <a:xfrm>
            <a:off x="6247130" y="4469130"/>
            <a:ext cx="615950" cy="479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" y="1019810"/>
            <a:ext cx="1781175" cy="428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1865630"/>
            <a:ext cx="5378450" cy="183324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146925" y="1448435"/>
            <a:ext cx="4340860" cy="93027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>
              <a:lnSpc>
                <a:spcPct val="150000"/>
              </a:lnSpc>
              <a:defRPr/>
            </a:pPr>
            <a:r>
              <a:rPr lang="en-US" sz="1600" spc="12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Basic data in A shares markets within three years </a:t>
            </a:r>
            <a:endParaRPr lang="en-US" sz="1600" spc="12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3600" y="4469130"/>
            <a:ext cx="4340860" cy="93027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>
              <a:lnSpc>
                <a:spcPct val="150000"/>
              </a:lnSpc>
              <a:defRPr/>
            </a:pPr>
            <a:r>
              <a:rPr lang="en-US" sz="1600" spc="12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Fundementals for a company </a:t>
            </a:r>
            <a:endParaRPr lang="en-US" sz="1600" spc="12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3973830"/>
            <a:ext cx="5232400" cy="19208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47130" y="3064510"/>
            <a:ext cx="4763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For presentation, they are saved locally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630045" y="289560"/>
            <a:ext cx="102317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BackTesting - To test the subordinate principle</a:t>
            </a:r>
            <a:endParaRPr kumimoji="0" lang="en-US" altLang="zh-CN" sz="3200" b="1" i="0" u="none" strike="noStrike" kern="1200" cap="none" spc="120" normalizeH="0" noProof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4040" y="2136775"/>
            <a:ext cx="832929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Determine the buy signal and sell signal.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Rolling data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3.Calculating the </a:t>
            </a:r>
            <a:r>
              <a:rPr lang="en-US" altLang="ja-JP"/>
              <a:t>profit</a:t>
            </a:r>
            <a:endParaRPr lang="en-US" altLang="ja-JP"/>
          </a:p>
          <a:p>
            <a:endParaRPr lang="en-US" altLang="ja-JP"/>
          </a:p>
          <a:p>
            <a:r>
              <a:rPr lang="en-US" altLang="ja-JP"/>
              <a:t>4.Analyse abnormal situation</a:t>
            </a:r>
            <a:endParaRPr lang="en-US" altLang="ja-JP"/>
          </a:p>
          <a:p>
            <a:endParaRPr lang="en-US" altLang="ja-JP"/>
          </a:p>
          <a:p>
            <a:r>
              <a:rPr lang="en-US" altLang="ja-JP"/>
              <a:t>5.Considering of other factors, or position sizing formula </a:t>
            </a:r>
            <a:endParaRPr lang="en-US" altLang="ja-JP"/>
          </a:p>
          <a:p>
            <a:endParaRPr lang="en-US" altLang="ja-JP"/>
          </a:p>
          <a:p>
            <a:r>
              <a:rPr lang="en-US" altLang="ja-JP"/>
              <a:t>6.Repeat </a:t>
            </a:r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984885"/>
            <a:ext cx="9992360" cy="5067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1169035"/>
            <a:ext cx="9872980" cy="488378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630045" y="289560"/>
            <a:ext cx="102317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BackTesting - To test the subordinate principle</a:t>
            </a:r>
            <a:endParaRPr kumimoji="0" lang="en-US" altLang="zh-CN" sz="3200" b="1" i="0" u="none" strike="noStrike" kern="1200" cap="none" spc="120" normalizeH="0" noProof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073275" y="4686300"/>
            <a:ext cx="9525" cy="9429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6902450" y="3019425"/>
            <a:ext cx="9525" cy="1181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Strategy</a:t>
            </a:r>
            <a:endParaRPr kumimoji="0" lang="en-US" altLang="zh-CN" sz="3200" b="1" i="0" u="none" strike="noStrike" kern="1200" cap="none" spc="120" normalizeH="0" noProof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06782" y="0"/>
            <a:ext cx="6085217" cy="685800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7235" y="1012825"/>
            <a:ext cx="59042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Basic principle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         PLUS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Subordinate principle(The combination after backtesting)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" y="4013835"/>
            <a:ext cx="3971290" cy="2543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" y="3968115"/>
            <a:ext cx="5473700" cy="26612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17615" y="504825"/>
            <a:ext cx="566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Products waiting to be observed(Manually this time)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05" y="1238250"/>
            <a:ext cx="624205" cy="37769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465" y="1238250"/>
            <a:ext cx="4552315" cy="31648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33820" y="5615940"/>
            <a:ext cx="566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Using pandas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决策 3"/>
          <p:cNvSpPr/>
          <p:nvPr/>
        </p:nvSpPr>
        <p:spPr>
          <a:xfrm>
            <a:off x="1476375" y="-1016635"/>
            <a:ext cx="10106025" cy="8891270"/>
          </a:xfrm>
          <a:prstGeom prst="flowChartDecision">
            <a:avLst/>
          </a:prstGeom>
          <a:solidFill>
            <a:srgbClr val="19387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" name="流程图: 决策 34"/>
          <p:cNvSpPr/>
          <p:nvPr/>
        </p:nvSpPr>
        <p:spPr>
          <a:xfrm>
            <a:off x="3044889" y="42354"/>
            <a:ext cx="7622475" cy="6706240"/>
          </a:xfrm>
          <a:prstGeom prst="flowChartDecision">
            <a:avLst/>
          </a:prstGeom>
          <a:solidFill>
            <a:srgbClr val="2F5597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" name="流程图: 决策 35"/>
          <p:cNvSpPr/>
          <p:nvPr/>
        </p:nvSpPr>
        <p:spPr>
          <a:xfrm>
            <a:off x="2877727" y="579776"/>
            <a:ext cx="6402257" cy="5632694"/>
          </a:xfrm>
          <a:prstGeom prst="flowChartDecision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4683" y="3161665"/>
            <a:ext cx="3268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12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Consequent</a:t>
            </a:r>
            <a:endParaRPr kumimoji="0" lang="en-US" altLang="zh-CN" sz="3600" b="1" i="0" u="none" strike="noStrike" kern="1200" cap="none" spc="12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593273" y="3836035"/>
            <a:ext cx="29711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cap="all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charset="-122"/>
              <a:ea typeface="思源黑体 CN Light" panose="020B0300000000000000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599430" y="2114550"/>
            <a:ext cx="958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ln w="28575">
                  <a:noFill/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altLang="zh-CN" sz="4800" b="1">
              <a:ln w="28575">
                <a:noFill/>
              </a:ln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76570" y="4558665"/>
            <a:ext cx="1004570" cy="94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-8890" y="0"/>
            <a:ext cx="1777365" cy="873125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 flipV="1">
            <a:off x="10662285" y="6101080"/>
            <a:ext cx="1538605" cy="75692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Consequent</a:t>
            </a:r>
            <a:endParaRPr kumimoji="0" lang="en-US" altLang="zh-CN" sz="3200" b="1" i="0" u="none" strike="noStrike" kern="1200" cap="none" spc="120" normalizeH="0" noProof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5670" y="873125"/>
            <a:ext cx="6581775" cy="4629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70" y="863600"/>
            <a:ext cx="6591300" cy="463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30" y="842645"/>
            <a:ext cx="9891395" cy="4896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5739765"/>
            <a:ext cx="12206605" cy="78613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flipH="1">
            <a:off x="0" y="-1809115"/>
            <a:ext cx="6633210" cy="10585450"/>
            <a:chOff x="8813" y="-2934"/>
            <a:chExt cx="10446" cy="16670"/>
          </a:xfrm>
        </p:grpSpPr>
        <p:sp>
          <p:nvSpPr>
            <p:cNvPr id="10" name="等腰三角形 9"/>
            <p:cNvSpPr/>
            <p:nvPr/>
          </p:nvSpPr>
          <p:spPr>
            <a:xfrm rot="16200000">
              <a:off x="5701" y="178"/>
              <a:ext cx="16670" cy="10446"/>
            </a:xfrm>
            <a:prstGeom prst="triangle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6252" y="390"/>
              <a:ext cx="15993" cy="10022"/>
            </a:xfrm>
            <a:prstGeom prst="triangle">
              <a:avLst/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>
              <a:off x="7799" y="986"/>
              <a:ext cx="14091" cy="883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9431" y="1614"/>
              <a:ext cx="12084" cy="7573"/>
            </a:xfrm>
            <a:prstGeom prst="triangle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rot="16200000">
              <a:off x="10050" y="1853"/>
              <a:ext cx="11323" cy="7095"/>
            </a:xfrm>
            <a:prstGeom prst="triangle">
              <a:avLst/>
            </a:prstGeom>
            <a:blipFill rotWithShape="1">
              <a:blip r:embed="rId1"/>
              <a:tile tx="0" ty="0" sx="100000" sy="100000" flip="none" algn="tl"/>
            </a:blip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等腰三角形 14"/>
          <p:cNvSpPr/>
          <p:nvPr/>
        </p:nvSpPr>
        <p:spPr>
          <a:xfrm rot="10800000">
            <a:off x="2275205" y="0"/>
            <a:ext cx="6231255" cy="2517775"/>
          </a:xfrm>
          <a:prstGeom prst="triangle">
            <a:avLst>
              <a:gd name="adj" fmla="val 50006"/>
            </a:avLst>
          </a:prstGeom>
          <a:solidFill>
            <a:schemeClr val="accent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 rot="0">
            <a:off x="7091045" y="4118610"/>
            <a:ext cx="4417695" cy="368300"/>
            <a:chOff x="1573258" y="4441287"/>
            <a:chExt cx="5297282" cy="393324"/>
          </a:xfrm>
        </p:grpSpPr>
        <p:sp>
          <p:nvSpPr>
            <p:cNvPr id="37" name="文本框 36"/>
            <p:cNvSpPr txBox="1"/>
            <p:nvPr/>
          </p:nvSpPr>
          <p:spPr>
            <a:xfrm>
              <a:off x="4232178" y="4441287"/>
              <a:ext cx="2638362" cy="393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rPr>
                <a:t>汇报人：</a:t>
              </a: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rPr>
                <a:t>Docer</a:t>
              </a:r>
              <a:endPara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73258" y="4441287"/>
              <a:ext cx="2383222" cy="393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rPr>
                <a:t>部门：稻壳团队</a:t>
              </a: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7081520" y="3439795"/>
            <a:ext cx="4618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1600">
              <a:solidFill>
                <a:schemeClr val="bg1">
                  <a:lumMod val="50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682615" y="2576195"/>
            <a:ext cx="6322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THANK YOU FOR YOUR LISTENING</a:t>
            </a:r>
            <a:endParaRPr kumimoji="0" lang="en-US" altLang="zh-CN" sz="2800" b="1" i="0" u="none" strike="noStrike" kern="1200" cap="none" spc="0" normalizeH="0" baseline="0" noProof="0" dirty="0">
              <a:ln w="28575"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Heavy" panose="020B0A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26"/>
          <p:cNvSpPr/>
          <p:nvPr/>
        </p:nvSpPr>
        <p:spPr>
          <a:xfrm rot="10800000">
            <a:off x="2219325" y="0"/>
            <a:ext cx="7701280" cy="2638425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2804795" y="0"/>
            <a:ext cx="6530340" cy="2237105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93235" y="223520"/>
            <a:ext cx="3620770" cy="860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5000" b="1" dirty="0">
                <a:solidFill>
                  <a:schemeClr val="bg1">
                    <a:alpha val="32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CONTENTS</a:t>
            </a:r>
            <a:endParaRPr lang="en-US" sz="5000" b="1" dirty="0">
              <a:solidFill>
                <a:schemeClr val="bg1">
                  <a:alpha val="32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526097" y="2953386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Purpose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08475" y="2764156"/>
            <a:ext cx="932180" cy="932180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308475" y="2891143"/>
            <a:ext cx="95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 w="28575">
                  <a:noFill/>
                </a:ln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altLang="zh-CN" sz="3600" b="1" dirty="0">
              <a:ln w="28575">
                <a:noFill/>
              </a:ln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6097" y="396811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Project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3893" y="3809683"/>
            <a:ext cx="932180" cy="932180"/>
          </a:xfrm>
          <a:prstGeom prst="ellipse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28653" y="3937318"/>
            <a:ext cx="95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ln w="28575">
                  <a:noFill/>
                </a:ln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altLang="zh-CN" sz="3600" b="1">
              <a:ln w="28575">
                <a:noFill/>
              </a:ln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26096" y="5075674"/>
            <a:ext cx="27946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lang="en-US" altLang="zh-CN" sz="3200" b="1" spc="120" noProof="0" dirty="0" smtClean="0">
                <a:solidFill>
                  <a:srgbClr val="19387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Consequent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343893" y="4887654"/>
            <a:ext cx="932180" cy="932180"/>
          </a:xfrm>
          <a:prstGeom prst="ellipse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28653" y="5015289"/>
            <a:ext cx="95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ln w="28575">
                  <a:noFill/>
                </a:ln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altLang="zh-CN" sz="3600" b="1">
              <a:ln w="28575">
                <a:noFill/>
              </a:ln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45935" y="4511040"/>
            <a:ext cx="95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 w="28575">
                  <a:noFill/>
                </a:ln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  <a:endParaRPr lang="en-US" altLang="zh-CN" sz="3600" b="1" dirty="0">
              <a:ln w="28575">
                <a:noFill/>
              </a:ln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决策 3"/>
          <p:cNvSpPr/>
          <p:nvPr/>
        </p:nvSpPr>
        <p:spPr>
          <a:xfrm>
            <a:off x="1476375" y="-1016635"/>
            <a:ext cx="10106025" cy="8891270"/>
          </a:xfrm>
          <a:prstGeom prst="flowChartDecision">
            <a:avLst/>
          </a:prstGeom>
          <a:solidFill>
            <a:srgbClr val="19387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" name="流程图: 决策 34"/>
          <p:cNvSpPr/>
          <p:nvPr/>
        </p:nvSpPr>
        <p:spPr>
          <a:xfrm>
            <a:off x="3058861" y="43003"/>
            <a:ext cx="7622475" cy="6706240"/>
          </a:xfrm>
          <a:prstGeom prst="flowChartDecision">
            <a:avLst/>
          </a:prstGeom>
          <a:solidFill>
            <a:srgbClr val="2F5597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" name="流程图: 决策 35"/>
          <p:cNvSpPr/>
          <p:nvPr/>
        </p:nvSpPr>
        <p:spPr>
          <a:xfrm>
            <a:off x="2877727" y="579776"/>
            <a:ext cx="6402257" cy="5632694"/>
          </a:xfrm>
          <a:prstGeom prst="flowChartDecision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4683" y="3161665"/>
            <a:ext cx="3268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12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Purpose</a:t>
            </a:r>
            <a:endParaRPr kumimoji="0" lang="zh-CN" altLang="en-US" sz="3600" b="1" i="0" u="none" strike="noStrike" kern="1200" cap="none" spc="12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599430" y="2114550"/>
            <a:ext cx="958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ln w="28575">
                  <a:noFill/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altLang="zh-CN" sz="4800" b="1">
              <a:ln w="28575">
                <a:noFill/>
              </a:ln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76570" y="4558665"/>
            <a:ext cx="1004570" cy="94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-8890" y="0"/>
            <a:ext cx="1777365" cy="873125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 flipV="1">
            <a:off x="10662285" y="6101080"/>
            <a:ext cx="1538605" cy="75692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879599" y="101493"/>
            <a:ext cx="5311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What is </a:t>
            </a:r>
            <a:r>
              <a:rPr kumimoji="0" lang="en-US" altLang="zh-CN" sz="3200" b="1" i="0" u="none" strike="noStrike" kern="1200" cap="none" spc="120" normalizeH="0" noProof="0" dirty="0" err="1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ichimoku</a:t>
            </a: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 cloud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1464310" y="2966720"/>
            <a:ext cx="2277110" cy="1781810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0800000" flipV="1">
            <a:off x="1464310" y="2345690"/>
            <a:ext cx="2277110" cy="178181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81678" y="3338004"/>
            <a:ext cx="207592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Technical indicator system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333240" y="1474470"/>
            <a:ext cx="6212840" cy="406400"/>
            <a:chOff x="6679" y="2264"/>
            <a:chExt cx="9784" cy="640"/>
          </a:xfrm>
        </p:grpSpPr>
        <p:grpSp>
          <p:nvGrpSpPr>
            <p:cNvPr id="23" name="组合 22"/>
            <p:cNvGrpSpPr/>
            <p:nvPr/>
          </p:nvGrpSpPr>
          <p:grpSpPr>
            <a:xfrm>
              <a:off x="6679" y="2264"/>
              <a:ext cx="8440" cy="640"/>
              <a:chOff x="7359" y="2510"/>
              <a:chExt cx="8440" cy="640"/>
            </a:xfrm>
          </p:grpSpPr>
          <p:sp>
            <p:nvSpPr>
              <p:cNvPr id="21" name="五边形 20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1</a:t>
                </a:r>
                <a:endParaRPr lang="en-US" altLang="zh-CN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燕尾形 21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335" y="2318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一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目均衡表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917440" y="2338070"/>
            <a:ext cx="5943600" cy="406400"/>
            <a:chOff x="7599" y="3653"/>
            <a:chExt cx="9360" cy="640"/>
          </a:xfrm>
        </p:grpSpPr>
        <p:grpSp>
          <p:nvGrpSpPr>
            <p:cNvPr id="24" name="组合 23"/>
            <p:cNvGrpSpPr/>
            <p:nvPr/>
          </p:nvGrpSpPr>
          <p:grpSpPr>
            <a:xfrm>
              <a:off x="7599" y="3653"/>
              <a:ext cx="8440" cy="640"/>
              <a:chOff x="7359" y="2510"/>
              <a:chExt cx="8440" cy="640"/>
            </a:xfrm>
          </p:grpSpPr>
          <p:sp>
            <p:nvSpPr>
              <p:cNvPr id="25" name="五边形 24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2</a:t>
                </a:r>
                <a:endParaRPr lang="en-US" altLang="zh-CN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燕尾形 25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831" y="3762"/>
              <a:ext cx="8128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A technical analysis method that builds on candlestick chart</a:t>
              </a:r>
              <a:endParaRPr lang="zh-CN" sz="12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501640" y="3201670"/>
            <a:ext cx="6188710" cy="406400"/>
            <a:chOff x="8519" y="5042"/>
            <a:chExt cx="9746" cy="640"/>
          </a:xfrm>
        </p:grpSpPr>
        <p:grpSp>
          <p:nvGrpSpPr>
            <p:cNvPr id="7" name="组合 6"/>
            <p:cNvGrpSpPr/>
            <p:nvPr/>
          </p:nvGrpSpPr>
          <p:grpSpPr>
            <a:xfrm>
              <a:off x="8519" y="5042"/>
              <a:ext cx="8440" cy="640"/>
              <a:chOff x="7359" y="2510"/>
              <a:chExt cx="8440" cy="640"/>
            </a:xfrm>
          </p:grpSpPr>
          <p:sp>
            <p:nvSpPr>
              <p:cNvPr id="28" name="五边形 27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3</a:t>
                </a:r>
                <a:endParaRPr lang="en-US" altLang="zh-CN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燕尾形 28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137" y="5096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Five 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sen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/lines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917440" y="4065270"/>
            <a:ext cx="6037580" cy="406400"/>
            <a:chOff x="7599" y="6431"/>
            <a:chExt cx="9508" cy="640"/>
          </a:xfrm>
        </p:grpSpPr>
        <p:grpSp>
          <p:nvGrpSpPr>
            <p:cNvPr id="30" name="组合 29"/>
            <p:cNvGrpSpPr/>
            <p:nvPr/>
          </p:nvGrpSpPr>
          <p:grpSpPr>
            <a:xfrm>
              <a:off x="7599" y="6431"/>
              <a:ext cx="8440" cy="640"/>
              <a:chOff x="7359" y="2510"/>
              <a:chExt cx="8440" cy="640"/>
            </a:xfrm>
          </p:grpSpPr>
          <p:sp>
            <p:nvSpPr>
              <p:cNvPr id="31" name="五边形 30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4</a:t>
                </a:r>
                <a:endParaRPr lang="en-US" altLang="zh-CN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燕尾形 31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979" y="6482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雲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33240" y="4928870"/>
            <a:ext cx="6136640" cy="406400"/>
            <a:chOff x="6679" y="7820"/>
            <a:chExt cx="9664" cy="640"/>
          </a:xfrm>
        </p:grpSpPr>
        <p:grpSp>
          <p:nvGrpSpPr>
            <p:cNvPr id="33" name="组合 32"/>
            <p:cNvGrpSpPr/>
            <p:nvPr/>
          </p:nvGrpSpPr>
          <p:grpSpPr>
            <a:xfrm>
              <a:off x="6679" y="7820"/>
              <a:ext cx="8440" cy="640"/>
              <a:chOff x="7359" y="2510"/>
              <a:chExt cx="8440" cy="640"/>
            </a:xfrm>
          </p:grpSpPr>
          <p:sp>
            <p:nvSpPr>
              <p:cNvPr id="34" name="五边形 33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5</a:t>
                </a:r>
                <a:endParaRPr lang="en-US" altLang="zh-CN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燕尾形 34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8215" y="7879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Wave, trend, emotion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879599" y="101493"/>
            <a:ext cx="5311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Five lines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81678" y="3338004"/>
            <a:ext cx="207592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Technical indicator system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06459" y="1320483"/>
            <a:ext cx="6023610" cy="406400"/>
            <a:chOff x="6679" y="2264"/>
            <a:chExt cx="9486" cy="640"/>
          </a:xfrm>
        </p:grpSpPr>
        <p:grpSp>
          <p:nvGrpSpPr>
            <p:cNvPr id="23" name="组合 22"/>
            <p:cNvGrpSpPr/>
            <p:nvPr/>
          </p:nvGrpSpPr>
          <p:grpSpPr>
            <a:xfrm>
              <a:off x="6679" y="2264"/>
              <a:ext cx="8440" cy="640"/>
              <a:chOff x="7359" y="2510"/>
              <a:chExt cx="8440" cy="640"/>
            </a:xfrm>
          </p:grpSpPr>
          <p:sp>
            <p:nvSpPr>
              <p:cNvPr id="21" name="五边形 20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1</a:t>
                </a:r>
                <a:endParaRPr lang="en-US" altLang="zh-CN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燕尾形 21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037" y="2318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1600" dirty="0" err="1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Tenkan-sen</a:t>
              </a:r>
              <a:r>
                <a:rPr lang="en-US" altLang="ja-JP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/</a:t>
              </a:r>
              <a:r>
                <a:rPr lang="ja-JP" altLang="en-US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転換線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06459" y="2209662"/>
            <a:ext cx="5943600" cy="406400"/>
            <a:chOff x="7599" y="3653"/>
            <a:chExt cx="9360" cy="640"/>
          </a:xfrm>
        </p:grpSpPr>
        <p:grpSp>
          <p:nvGrpSpPr>
            <p:cNvPr id="24" name="组合 23"/>
            <p:cNvGrpSpPr/>
            <p:nvPr/>
          </p:nvGrpSpPr>
          <p:grpSpPr>
            <a:xfrm>
              <a:off x="7599" y="3653"/>
              <a:ext cx="8440" cy="640"/>
              <a:chOff x="7359" y="2510"/>
              <a:chExt cx="8440" cy="640"/>
            </a:xfrm>
          </p:grpSpPr>
          <p:sp>
            <p:nvSpPr>
              <p:cNvPr id="25" name="五边形 24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2</a:t>
                </a:r>
                <a:endParaRPr lang="en-US" altLang="zh-CN" sz="1600" dirty="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燕尾形 25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831" y="3723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 </a:t>
              </a:r>
              <a:r>
                <a:rPr lang="en-US" altLang="ja-JP" sz="1600" dirty="0" err="1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  Kijun-sen</a:t>
              </a:r>
              <a:r>
                <a:rPr lang="en-US" altLang="ja-JP" sz="12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/</a:t>
              </a:r>
              <a:r>
                <a:rPr lang="ja-JP" altLang="en-US" sz="12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基準線</a:t>
              </a:r>
              <a:endParaRPr lang="zh-CN" sz="12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6145" y="3101975"/>
            <a:ext cx="6037580" cy="1241425"/>
            <a:chOff x="1427" y="4885"/>
            <a:chExt cx="9508" cy="1955"/>
          </a:xfrm>
        </p:grpSpPr>
        <p:grpSp>
          <p:nvGrpSpPr>
            <p:cNvPr id="70" name="组合 69"/>
            <p:cNvGrpSpPr/>
            <p:nvPr/>
          </p:nvGrpSpPr>
          <p:grpSpPr>
            <a:xfrm>
              <a:off x="1427" y="4885"/>
              <a:ext cx="9508" cy="640"/>
              <a:chOff x="8519" y="5042"/>
              <a:chExt cx="9508" cy="64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8519" y="5042"/>
                <a:ext cx="8440" cy="640"/>
                <a:chOff x="7359" y="2510"/>
                <a:chExt cx="8440" cy="640"/>
              </a:xfrm>
            </p:grpSpPr>
            <p:sp>
              <p:nvSpPr>
                <p:cNvPr id="28" name="五边形 27"/>
                <p:cNvSpPr/>
                <p:nvPr/>
              </p:nvSpPr>
              <p:spPr>
                <a:xfrm>
                  <a:off x="7359" y="2510"/>
                  <a:ext cx="920" cy="640"/>
                </a:xfrm>
                <a:prstGeom prst="homePlate">
                  <a:avLst/>
                </a:prstGeom>
                <a:solidFill>
                  <a:srgbClr val="1833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latin typeface="思源黑体 CN Regular" panose="020B0500000000000000" charset="-122"/>
                      <a:ea typeface="思源黑体 CN Regular" panose="020B0500000000000000" charset="-122"/>
                      <a:cs typeface="+mn-ea"/>
                      <a:sym typeface="+mn-lt"/>
                    </a:rPr>
                    <a:t>3</a:t>
                  </a:r>
                  <a:endPara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燕尾形 28"/>
                <p:cNvSpPr/>
                <p:nvPr/>
              </p:nvSpPr>
              <p:spPr>
                <a:xfrm>
                  <a:off x="8279" y="2510"/>
                  <a:ext cx="7520" cy="640"/>
                </a:xfrm>
                <a:prstGeom prst="chevron">
                  <a:avLst/>
                </a:prstGeom>
                <a:solidFill>
                  <a:srgbClr val="1833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9899" y="5084"/>
                <a:ext cx="812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600" dirty="0" err="1" smtClean="0">
                    <a:solidFill>
                      <a:schemeClr val="bg1"/>
                    </a:solidFill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Senkou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-span A</a:t>
                </a:r>
                <a:endParaRPr lang="zh-CN" sz="1600" dirty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1427" y="6200"/>
              <a:ext cx="9508" cy="640"/>
              <a:chOff x="7599" y="6431"/>
              <a:chExt cx="9508" cy="640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7599" y="6431"/>
                <a:ext cx="8440" cy="640"/>
                <a:chOff x="7359" y="2510"/>
                <a:chExt cx="8440" cy="640"/>
              </a:xfrm>
            </p:grpSpPr>
            <p:sp>
              <p:nvSpPr>
                <p:cNvPr id="31" name="五边形 30"/>
                <p:cNvSpPr/>
                <p:nvPr/>
              </p:nvSpPr>
              <p:spPr>
                <a:xfrm>
                  <a:off x="7359" y="2510"/>
                  <a:ext cx="920" cy="640"/>
                </a:xfrm>
                <a:prstGeom prst="homePlate">
                  <a:avLst/>
                </a:prstGeom>
                <a:solidFill>
                  <a:srgbClr val="1833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latin typeface="思源黑体 CN Regular" panose="020B0500000000000000" charset="-122"/>
                      <a:ea typeface="思源黑体 CN Regular" panose="020B0500000000000000" charset="-122"/>
                      <a:cs typeface="+mn-ea"/>
                      <a:sym typeface="+mn-lt"/>
                    </a:rPr>
                    <a:t>4</a:t>
                  </a:r>
                  <a:endPara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燕尾形 31"/>
                <p:cNvSpPr/>
                <p:nvPr/>
              </p:nvSpPr>
              <p:spPr>
                <a:xfrm>
                  <a:off x="8279" y="2510"/>
                  <a:ext cx="7520" cy="640"/>
                </a:xfrm>
                <a:prstGeom prst="chevron">
                  <a:avLst/>
                </a:prstGeom>
                <a:solidFill>
                  <a:srgbClr val="1833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8979" y="6482"/>
                <a:ext cx="812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>
                    <a:solidFill>
                      <a:schemeClr val="bg1"/>
                    </a:solidFill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Senkou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-span 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B</a:t>
                </a:r>
                <a:endParaRPr lang="zh-CN" altLang="zh-CN" sz="1600" dirty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906459" y="4774883"/>
            <a:ext cx="6037580" cy="406400"/>
            <a:chOff x="6679" y="7820"/>
            <a:chExt cx="9508" cy="640"/>
          </a:xfrm>
        </p:grpSpPr>
        <p:grpSp>
          <p:nvGrpSpPr>
            <p:cNvPr id="33" name="组合 32"/>
            <p:cNvGrpSpPr/>
            <p:nvPr/>
          </p:nvGrpSpPr>
          <p:grpSpPr>
            <a:xfrm>
              <a:off x="6679" y="7820"/>
              <a:ext cx="8440" cy="640"/>
              <a:chOff x="7359" y="2510"/>
              <a:chExt cx="8440" cy="640"/>
            </a:xfrm>
          </p:grpSpPr>
          <p:sp>
            <p:nvSpPr>
              <p:cNvPr id="34" name="五边形 33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5</a:t>
                </a:r>
                <a:endParaRPr lang="en-US" altLang="zh-CN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燕尾形 34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8059" y="7862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 err="1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Chikou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-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span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50660" y="1348740"/>
            <a:ext cx="5206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(highest high + lowest low)/2 for last 9 period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550660" y="2174240"/>
            <a:ext cx="5213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(highest high + lowest low)/2 for last 26 period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543040" y="3128645"/>
            <a:ext cx="580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(Tenkan-sen + kijun-sen)/2 plotted 26 periods ahead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550660" y="3930015"/>
            <a:ext cx="5523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(highest high + lowest low)/2 calculated over the past 52 time periods and plotted 26 periods ahead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6550660" y="4767580"/>
            <a:ext cx="5213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Today’s closing proice projected back 26 days on the chart</a:t>
            </a:r>
            <a:endParaRPr lang="en-US" altLang="zh-CN"/>
          </a:p>
        </p:txBody>
      </p:sp>
      <p:grpSp>
        <p:nvGrpSpPr>
          <p:cNvPr id="40" name="组合 39"/>
          <p:cNvGrpSpPr/>
          <p:nvPr/>
        </p:nvGrpSpPr>
        <p:grpSpPr>
          <a:xfrm>
            <a:off x="892175" y="3514725"/>
            <a:ext cx="6037580" cy="406400"/>
            <a:chOff x="7599" y="6431"/>
            <a:chExt cx="9508" cy="640"/>
          </a:xfrm>
        </p:grpSpPr>
        <p:grpSp>
          <p:nvGrpSpPr>
            <p:cNvPr id="41" name="组合 40"/>
            <p:cNvGrpSpPr/>
            <p:nvPr/>
          </p:nvGrpSpPr>
          <p:grpSpPr>
            <a:xfrm>
              <a:off x="7599" y="6431"/>
              <a:ext cx="8440" cy="640"/>
              <a:chOff x="7359" y="2510"/>
              <a:chExt cx="8440" cy="640"/>
            </a:xfrm>
          </p:grpSpPr>
          <p:sp>
            <p:nvSpPr>
              <p:cNvPr id="42" name="五边形 41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燕尾形 42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8979" y="6482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ja-JP" altLang="en-US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雲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768475" y="105966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Sample  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955" y="873125"/>
            <a:ext cx="10894695" cy="4744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768475" y="105966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Analysis</a:t>
            </a:r>
            <a:endParaRPr kumimoji="0" lang="en-US" altLang="zh-CN" sz="3200" b="1" i="0" u="none" strike="noStrike" kern="1200" cap="none" spc="120" normalizeH="0" noProof="0" dirty="0" smtClean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" y="1252220"/>
            <a:ext cx="3881755" cy="27463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27625" y="466090"/>
            <a:ext cx="65944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The cloud with green color shows the uptrend and support level, while red color shows downtrend and resistance level. 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127625" y="1925320"/>
            <a:ext cx="6594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The kijun and tenkan shows the competition between long position and short position  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127625" y="3269615"/>
            <a:ext cx="6594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The chikou shows if prediction in the past satisfies the result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768475" y="105966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Why</a:t>
            </a:r>
            <a:endParaRPr kumimoji="0" lang="en-US" altLang="zh-CN" sz="3200" b="1" i="0" u="none" strike="noStrike" kern="1200" cap="none" spc="120" normalizeH="0" noProof="0" dirty="0" smtClean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89380" y="1155700"/>
            <a:ext cx="6594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Most of the tools which could plot this chart are blocked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389380" y="1806575"/>
            <a:ext cx="9441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To maximize its risk-adjusted returns, it’s crucial to use it in conjunction with other </a:t>
            </a:r>
            <a:endParaRPr lang="en-US" altLang="zh-CN"/>
          </a:p>
          <a:p>
            <a:r>
              <a:rPr lang="en-US" altLang="zh-CN"/>
              <a:t>technical indicators, such as RSI, MA, or some strategies which are summerized by myself. As to determine the accuray</a:t>
            </a:r>
            <a:r>
              <a:rPr lang="en-US" altLang="ja-JP"/>
              <a:t>, backtesting is also needed. </a:t>
            </a:r>
            <a:endParaRPr lang="en-US" altLang="ja-JP"/>
          </a:p>
        </p:txBody>
      </p:sp>
      <p:sp>
        <p:nvSpPr>
          <p:cNvPr id="10" name="文本框 9"/>
          <p:cNvSpPr txBox="1"/>
          <p:nvPr/>
        </p:nvSpPr>
        <p:spPr>
          <a:xfrm>
            <a:off x="1389380" y="3164205"/>
            <a:ext cx="95269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After establishing the brunch of strategies, use it to dig some interesting products, then collect its basic information like P/E, net profit. All those trivial acitivies could be done by computer.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决策 3"/>
          <p:cNvSpPr/>
          <p:nvPr/>
        </p:nvSpPr>
        <p:spPr>
          <a:xfrm>
            <a:off x="1476375" y="-1016635"/>
            <a:ext cx="10106025" cy="8891270"/>
          </a:xfrm>
          <a:prstGeom prst="flowChartDecision">
            <a:avLst/>
          </a:prstGeom>
          <a:solidFill>
            <a:srgbClr val="19387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" name="流程图: 决策 34"/>
          <p:cNvSpPr/>
          <p:nvPr/>
        </p:nvSpPr>
        <p:spPr>
          <a:xfrm>
            <a:off x="3044889" y="42354"/>
            <a:ext cx="7622475" cy="6706240"/>
          </a:xfrm>
          <a:prstGeom prst="flowChartDecision">
            <a:avLst/>
          </a:prstGeom>
          <a:solidFill>
            <a:srgbClr val="2F5597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" name="流程图: 决策 35"/>
          <p:cNvSpPr/>
          <p:nvPr/>
        </p:nvSpPr>
        <p:spPr>
          <a:xfrm>
            <a:off x="2877727" y="579776"/>
            <a:ext cx="6402257" cy="5632694"/>
          </a:xfrm>
          <a:prstGeom prst="flowChartDecision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4683" y="3161665"/>
            <a:ext cx="3268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12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Project</a:t>
            </a:r>
            <a:endParaRPr kumimoji="0" lang="en-US" altLang="zh-CN" sz="3600" b="1" i="0" u="none" strike="noStrike" kern="1200" cap="none" spc="12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599430" y="2114550"/>
            <a:ext cx="958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ln w="28575">
                  <a:noFill/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altLang="zh-CN" sz="4800" b="1">
              <a:ln w="28575">
                <a:noFill/>
              </a:ln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76570" y="4558665"/>
            <a:ext cx="1004570" cy="94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-8890" y="0"/>
            <a:ext cx="1777365" cy="873125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 flipV="1">
            <a:off x="10662285" y="6101080"/>
            <a:ext cx="1538605" cy="75692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2.xml><?xml version="1.0" encoding="utf-8"?>
<p:tagLst xmlns:p="http://schemas.openxmlformats.org/presentationml/2006/main">
  <p:tag name="COMMONDATA" val="eyJjb3VudCI6MiwiaGRpZCI6ImI5NzUxOTEwZjFhMzY5NjRkNmQ4NmYxMmU2OWEyOWM5IiwidXNlckNvdW50Ijoy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"/>
        <a:cs typeface=""/>
        <a:font script="Jpan" typeface="游ゴシック Light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游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"/>
        <a:cs typeface=""/>
        <a:font script="Jpan" typeface="游ゴシック Light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游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g3NDA2NTM0NzgxIiwKCSJHcm91cElkIiA6ICIxODI0OTU0MzQiLAoJIkltYWdlIiA6ICJpVkJPUncwS0dnb0FBQUFOU1VoRVVnQUFCVThBQUFKRkNBWUFBQUR0WndhTEFBQUFDWEJJV1hNQUFBc1RBQUFMRXdFQW1wd1lBQUFnQUVsRVFWUjRuT3pkZDFpVDUrSSs4RHVEdldRSXlIQ0FDMXc0UUhIV3ZmZld1bzYyenA3V1Ztdkg2YkE5YmJWYTdWZmJPcXAxMUMzdVVmZWlvcmozVmtSUkFTRkFXQ0h6OTRlLzVFaU5DeUVQZ2Z0elhWeVZKTHp2blVBaHVmTU1pY0ZnTUlDSWlJaUlpSWlJaUlpSThwR0tEa0JFUkVSRVJFUkVSRVJVSExFOEpTSWlJaUlpSWlJaUlqS0Q1U2tSRVJFUkVSRVJFUkdSR1N4UGlZaUlpSWlJaUlpSWlNeGdlVXBFUkVSRVJFUkVSRVJrQnN0VElpSWlJaUlpSWlJaUlqTlluaElSRVJFUkVSRVJFUkdad2ZLVWlJaUlpSWlJaUlpSXlBeVdwMFJFUkVSRVJFUkVSRVJtc0R3bElpSWlJaUlpSWlJaU1vUGxLUkVSRVJFUkVSRVJFWkVaTEUrSmlJaUlpSWlJaUlpSXpHQjVTa1JFUkVSRVJFUkVSR1FHeTFNaUlpSWlJaUlpSWlJaU0xaWVFaEVSRVJFUkVSRVJFWm5COHBTSWlJaUlpSWlJaUlqSURKYW5SRVJFUkVSRVJFUkVSR2F3UENVaUlpSWlJaUlpSWlJeWcrVXBFUkVSRVJFUkVSRVJrUmtzVDRtSWlJaUlpSWlJaUlqTVlIbEtSRVJFUkVSRVJFUkVaQWJMVXlJaUlpSWlJaUlpSWlJeldKNFNFUkVSRVJFUkVSRVJtY0h5bElpSWlJaUlpSWlJaU1nTWxxZEVSRVJFUkVSRVJFUkVackE4SlNJaUlpSWlJaUlpSWpLRDVTa1JFUkVSRVJFUkVSR1JHU3hQaVlpSWlJaUlpSWlJaU14Z2VVcEVSRVJFUkVSRVJFUmtCc3RUSWlJaUlpSWlJaUlpSWpOWW5oSVJFUkVSRVJFUkVSR1p3ZktVaUlpSWlJaUlpSWlJeUF5V3AwUkVSRVJFUkVSRVJFUm1zRHdsSWlJaUlpSWlJaUlpTW9QbEtSRVJFUkVSRVJFUkVaRVpMRStKaUlpSWlJaUlpSWlJekdCNVNrUkVSRVJFUkVSRVJHUUd5MU1pSWlJaUlpSWlJaUlpTTFpZUVoRVJFUkVSRVJFUkVabkI4cFNJaUlpSWlJaUlpSWpJREphblJFUkVSRVJFUkVSRVJHYXdQQ1VpSWlJaUlpSWlJaUl5ZytVcEVSRVJFUkVSRVJFUmtSa3NUNG1JaUlpSWlJaUlpSWpNWUhsS1JFUkVSRVJFUkVSRVpBYkxVeUlpSWlJaUlpSWlJaUl6V0o0U0VSRVJFUkVSRVJFUm1TRVhIWUNJaUlpSXFDQU1CZ095czdPUmtaR0JqSXdNS0pWS1pHWm1RcWxVSWpjM0Z5cVZDaXFWQ2xxdEZucTlIanFkRGxLcEZISzVIRktwRlBiMjluQndjSUM5dlQxY1hWM2g2dW9LRnhjWHVMbTV3YzNORGM3T3pwQklKS0x2SmhFUkVSRUpKREVZREFiUklZaUlpSWlJWGlZek14T0ppWWxJVEV6RW8wZVA4T2pSSTZqVjZpSTduNDJORGNxVkt3ZGZYMS9UZjExZFhZdnNmRVJFUkVSVS9MQThKU0lpSXFKaUtTOHZEd2tKQ1lpTGk4T2RPM2VRa1pFaE9oSmNYRndRRkJTRVNwVXFJVEF3RVBiMjlxSWpFUkVSRVZFUllubEtSRVJFUk1XR1NxVkNYRndjcmw2OWlyaTRPT2oxZXRHUm5rc3FsYUpDaFFvSUNRbEJwVXFWNE9qb0tEb1NFUkVSRVJVeWxxZEVSRVJFSkpUQllNQzllL2R3NmRJbFhMOStIVHFkVG5TazF5YVJTRkMxYWxYVXFsVUxGU3BVZ0ZUS2ZWbUppSWlJU2dLV3AwUkVSRVFraEVxbHd0V3JWM0h5NU1saU1TVy9zRGc3T3lNOFBCeWhvYUVjalVwRVJFUms1VmllRWhFUkVaRkZaV2RuNDh5Wk16aDkralEwR28zb09FVkdMcGVqYnQyNnFGKy9QbHhjWEVUSElTSWlJcUlDWUhsS1JFUkVSQmFoVXFsdzRzUUpuRHAxeWlxbjVoZVVWQ3BGM2JwMTBiQmhRemc1T1ltT1EwUkVSRVN2Z2VVcEVSRVJFUlVwblU2SGMrZk80ZWpSbzhqTHl4TWRSeGhiVzF0RVJrYWlYcjE2a012bG91TVFFUkVSMFN0Z2VVcEVSRVJFUlNZaElRRjc5dXhCYW1xcTZDakZocXVySzlxMWE0ZEtsU3FKamtKRVJGUmdPcDBPcWFtcGVQejRNVkpUVTVHUmtZR01qQXdvbFVxa3BhVWhOVFVWQ29VQ1dWbFp5TTdPUmxaV0ZuSnljcENkblkzczdHems1ZVZCcDlOQnE5WG0rekFZREpETDVjOTgyTmpZd01uSjZaa1BaMmRudUx1N3c5UFRFKzd1N25CemN6TjllSGg0b0d6WnN2RHk4b0tOalkzb2g0eXNGTXRUSWlJaUlpcDBLcFVLQnc4ZXhLVkxsMFJIS2JhcVZhdUdObTNhY0ZNcElpSXFkdFJxTlI0K2ZJZ0hEeDdnd1lNSFNFaElRRnhjSE83ZHUyZTZMRGs1R1hxOVhuVFVWeUtSU09EcDZRbC9mMy80Ky9zak1EQVFRVUZCQ0FnSU1GM201K2ZIdjhsa0ZzdFRJaUlpSWlwVTkrN2R3ODZkTzVHWm1TazZTckhuNk9pSURoMDZJRGc0V0hRVUlpSXFaZFJxTmVMajQzSDM3bDNjdVhNSE4yN2N3SlVyVjNEbHloWGN2MzhmTDZ1TFpESVp2THk4NE9YbEJVOVBUOU5vVDFkWFY5TklVQThQRDdpNHVEd3pVdFRKeVFrMk5qYW1VYVV5bWN6MFg0bEVBcTFXYXhxVmF2eXZScU14alZvMWZoaEh0U29VQ3ROSVY2VlNhUm9GcTFBb2tKS1NncFNVRktqVjZoZmVINGxFQW05dmI0U0doaUkwTkJUVnExZEhVRkFRS2xXcWhJb1ZLOExCd2FFd0gzNnlJaXhQaVlpSWlLaFE2SFE2eE1URTRQang0NktqV0ozNjlldWpSWXNXa01sa29xTVFFVkVKbEpTVWhOdTNiK1AyN2RzNGVmSWtqaDA3aHZQbnowT2owWmk5dmIyOVBYeDhmT0R0N1EwZkh4LzQrdnFpU3BVcUNBb0tRdm55NVJFWUdBZ2ZIeDlJcFZJTDM1T0NNUmdNU0VsSndmMzc5M0gvL24zRXhjWGh4bzBiZVBqd0laS1NrcENjbkl5a3BDUmtaMmViL1hxcFZJclEwRkJFUmtZaUlpSUNWYXBVUVhCd01QejgvS3ptTWFDQ1kzbEtSRVJFUkc4c096c2IyN2R2eDcxNzkwUkhzVnErdnI3bzNyMDdYRjFkUlVjaElpSXJscHljakd2WHJ1SGl4WXM0ZE9nUURoMDZoSlNVbEdkdVoyTmpnNENBQUFRR0JpSWdJQUNob2FFSUN3dEQ3ZHExRVJBUUFJbEVJaUM5V01uSnliaHc0UUxPblR1SFM1Y3U0Zjc5KzBoSVNNQzllL2VnVXFtZXViMnpzek9hTjIrT2xpMWJJaXdzRE5XclYwZEFRSUNBNUZTVVdKNFNFUkVSMFJ0NS9QZ3hObXpZd0duNmhjRFIwUkU5ZS9hRW41K2Y2Q2hFUkdRRnRGb3RybCsvanZQbnoyUGZ2bjNZdDI4Zjd0Ky9uKzgyRW9rRS92NytxRlNwRWlwWHJvd0dEUnFnVWFOR3FGV3JGamRSZWtVNm5RN1hyMS9IOGVQSGNmTGtTZHk0Y2NPMEJxeE9wOHQzV3k4dkw3UnMyUkx0MjdkSDNicDFFUm9hQ250N2UwSEpxVEN3UENVaUlpS2lBb3VMaThQbXpadWgxV3BGUnlreDVISTVPbmJzaU9yVnE0dU9Ra1JFeFl4YXJjYWxTNWR3NnRRcC9QWFhYOWkzYngreXNyTHkzY2JQencvVnFsVkQ3ZHExMGJKbFM3Um8wUUpseXBRUmxMaGt5OG5Kd2RHalIzSHc0RUdjT1hNRzE2OWZSM3g4Zkw3MVl1M3M3TkNzV1ROMDd0d1pFUkVSQ0FzTDQ4WlVWb2JsS1JFUkVSRVZ5SlVyVjdCejU4NlhiaWhCcjA4aWthQk5tellJQ3dzVEhZV0lpQVM3YytjT1ltTmpzWFhyVm16ZnZqMWZXV3BqWTRQcTFhc2pMQ3dNYmR1MlJidDI3ZURqNHlNd0xXVmtaR0QvL3YzWXRXc1h6cDQ5aTh1WEx5TTNOOWQwdmEydExkcTJiWXRldlhxaFljT0dDQWtKNGJxcHhSekxVeUlpSWlKNmJlZlBuOGVlUFh0RXh5anhtamR2am9ZTkc0cU9RVVJFRnFSU3FYRHk1RW5zM0xrVHExYXR5cmVldUsydExXclZxb1dHRFJ1aWMrZk9hTm15SlhlQkwrWTBHZzFpWW1Ld1k4Y094TVRFNE96WnM4akp5VEZkNytucGlYNzkrcUZIang1bzFLZ1IxejR2aGxpZUVoRVJFZEZydVhEaEFuYnYzaTA2UnFueDFsdHZJVHc4WEhRTUlpSXFRcW1wcVlpSmlVRlVWQlNpb3FKTTVacEVJa0dWS2xVUUhoNk83dDI3bzFPblRuQnljaEtjbHQ2RVdxM0dnUU1Ic0hIalJzVEd4dUx5NWN1bWRWTnRiR3pRcVZNbkRCdzRFRTJiTm9XL3Y3L2d0QVN3UENVaUlpS2kxM0QxNmxWczM3NWRkSXhTcDAyYk5xaGJ0NjdvR0VSRVZJalMwOU54OE9CQkxGbXlCRHQyN0lCZXJ3Y0EyTnZiSXp3OEhCMDdkc1RRb1VOWm9KVndhV2xwV0wxNk5iWnMyWUxqeDQ5RHFWU2FybXZXckJuZWZmZGR0R25UQnI2K3ZnSlRsbTRzVDRtSWlJam9sY1RIeDJQOSt2VmM0MVFBaVVTQzd0MjdvMHFWS3FLakVCSFJHOGpPenNiaHc0Zng1NTkvSWlvcXlyVGhvb2VIQjVvMWE0WStmZnFnVjY5ZTNGQ29sTkpvTk5pMWF4ZFdyMTZOdzRjUDQrSERod0FBcVZTS3RtM2JZdFNvVVdqVnFoVThQRHdFSnkxZFdKNFNFUkVSMFV1bHBLUmc1Y3FWVUt2Vm9xT1VXalkyTnVqZnZ6L0tsU3NuT2dvUkViMEdnOEdBYytmT1ljV0tGVml3WUFHeXM3TUJBSzZ1cm5qcnJiY3diTmd3ZE8vZUhUS1pUSEJTS2s0TUJnTU9IVHFFUllzV1lmLysvVWhLU2dMdzVQbkE0TUdETVhMa1NFUkdSdkxueGdKWW5oSVJFUkhSQzZsVUtpeGZ2aHdaR1JtaW81UjZUazVPR0Q1OE9FY2tFUkZaZ2VUa1pHemR1aFd6WjgvR2xTdFhBRHlaa3QraVJRc01HellNZmZyMGdZMk5qZUNVWkEzMGVqMzI3Tm1EUllzV1lkKytmYWJuWlA3Ky9wZzRjU0o2OSs2TmloVXJpZzFaZ3JFOEpTSWlJcUxuTWhnTTJMUnBFMjdmdmkwNkN2MS9nWUdCNk5ldkg2UlNxZWdvUkVSa3h0V3JWekYvL256ODl0dHZwbW41VmFwVVFaOCtmVEJwMGlST3VhWTNrcHViaTNuejVtSDU4dVc0Y09FQ0RBWURKQklKK3ZmdmowbVRKcUZldlhxUVNDU2lZNVlvTEUrSmlJaUk2TGxPbmp5SlE0Y09pWTVCL3hBUkVZRVdMVnFJamtGRVJQK2ZXcTFHZEhRMHBrNmRpdWpvYUFDQWk0c0wyclp0aTA4KytRVGg0ZUdDRTFKSmRQdjJiWHozM1hmWXZuMDdIajkrREFBSUNRbkJmLy83WDdScjF3N096czZDRTVZTUxFK0ppSWlJeUt6azVHVDgrZWVmcHQxL3FmaVFTQ1FZT0hBZ2QyQW1JaElzS3lzTEd6ZHV4SlFwVTVDWW1BZ0FxRlNwRW9ZT0hZb3BVNmJBd2NGQmNFSXFEYlJhTFJZdVhJamZmdnNObHk5ZkJ2Q2t2UC9xcTY4d2JOZ3dlSGw1Q1U1bzNWaWVFaEVSRWRFek5Cb05WcXhZZ1pTVUZORlI2RG5LbENtRDRjT0hjNzA4SWlJQjB0TFNzSExsU256KytlZFFLcFdReVdSbzFLZ1JQdjMwVTNUdTNGbDBQQ3JGVHB3NGdTKy8vQktIRGgxQ1hsNGU3T3pzTUdYS0ZJd2VQUnArZm42aTQxa2xscWRFUkVSRTlJeVltQmdjUFhwVWRBeDZpWHIxNnFGMTY5YWlZeEFSbFJvcEtTbFl1SEFodnZubUcrVGw1Y0hXMWhadDJyVEJ6Smt6RVJJU0lqb2VrY21qUjQ4d2VmSmtiTm15QlZsWldaREpaQmcvZmp3Kyt1Z2psQzlmWG5ROHE4THlsSWlJaUlqeVNVdEx3eDkvL01IcCtsWkFLcFZpNk5DaEtGdTJyT2dvUkVRbG1sS3B4T0xGaS9IcHA1OGlMeThQam82TzZOYXRHMmJNbUlHQWdBRFI4WWllS3owOUhmLzV6Myt3YXRVcXBLV2xRU2FUWWRLa1NaZzRjU0o4Zkh4RXg3TUtMRStKaUlpSUtKK29xQ2pFeGNXSmprR3Z5TS9QRDRNSER4WWRnNGlvUk1ySnljR2FOV3N3Y2VKRUtKVktPRGc0b0cvZnZwZzllelk4UER4RXh5TjZaYm01dWZqaWl5K3dlUEZpcEtlbnc4N09EbDk5OVJYR2pCa0RkM2QzMGZHS05hbm9BRVJFUkVSVWZNVEh4N000dFRJUEh6N0U5ZXZYUmNjZ0lpcFI5SG85ZHV6WWdlRGdZSXdjT1JJcWxRcTllL2ZHclZ1M3NHelpNaGFuWkhVY0hCd3djK1pNeE1mSDQ5MTMzNFZjTHNkbm4zMkdDaFVxWU9uU3BWQ3IxYUlqRmxzc1Q0bUlpSWdJd0pNWGlvY1BIeFlkZ3dyZzc3Ly81aklMUkVTRjVPclZxMmpac2lXNmRPbUM1T1JrdEcvZkhsZXVYRUZVVkJRMzNDR3I1K3JxaWdVTEZ1RHUzYnNZT0hBZ1ZDb1ZSb3dZZ2RxMWF5TW1Ka1owdkdLSjVTa1JFUkVSQVFCdTNicUZwS1FrMFRHb0FCUUtCUzVjdUNBNkJoR1JWVXROVGNYRWlSTVJHaHFLSTBlT0lDUWtCQWNPSE1DdVhic1FIQndzT2g1Um9mTHk4c0txVmF0dzRjSUZSRVpHNHZyMTYyalNwQW42OU9tRGUvZnVpWTVYckhETlV5SWlzZ2lWU29YYnQyL2p6cDA3dUh2M0x1N2Z2NDk3OSs3aHdZTUhVQ2dVVUNnVXlNcktnbHF0aGthamdVd21nNjJ0TGV6czdPRGg0UUVQRHc5NGUzdWpmUG55cG85S2xTcWhVcVZLOFBYMUZYMzNpS3lld1dEQTh1WExrWnljTERvS0ZaQzd1enRHamh3SmlVUWlPZ29Sa1ZVeEdBell0bTBiaGcwYmh2VDBkSGg1ZWVFLy8va1AvdjN2Zi9OM0twVWFVVkZSbURScEV1TGo0MkZuWjRmLys3Ly93OGlSSXlHWHkwVkhFNDdsS1JFUkZUcUR3WUNMRnkvaTFLbFRpSW1KUVd4c0xDNWR1bFJrNS9QeDhVRkVSQVFpSXlNUkVSR0JCZzBhd00zTnJjak9SMVFTeGNmSFk5MjZkYUpqMEJ2cTBxVUxRa0pDUk1jZ0lySWFqeDQ5d3JoeDQ3QjU4MmJJWkRJTUhEZ1E4K2ZQaDVPVGsraG9SQmFuMFdqdytlZWZZKzdjdVZDcFZHalFvQUZXckZpQmF0V3FpWTRtRk10VElpSXFGQWtKQ1RodzRBQzJiOStPblR0M0lqczdPOS8xdHJhMnFGcTFLaXBXcklnS0ZTcWdRb1VLQ0F3TWhMKy92MmxrcWJPek0yeHRiV0ZqWXdPZFRnZTFXZzJWU29XMHREUW9GQW9rSlNVaElTRUI5KzdkUTN4OFBPN2V2WXM3ZCs2WW5XWWNIaDZPN3QyN28zWHIxb2lJaUlCVXlwVnFpRjVrL2ZyMXVIdjNydWdZOUlaOGZYMHhaTWdRMFRHSWlJbzl2VjZQclZ1M1l2RGd3Y2pKeVlHZm54K1dMVnVHTm0zYWlJNUdKTnlWSzFmUXUzZHZYTHQyRFRLWkRELy8vRE5Hang0Tkd4c2IwZEdFWUhsS1JFUUZscHFhaW5YcjFtSGx5cFU0ZXZSb3Z1dHExS2lCK3ZYcm8yblRwbWpVcUJGcTFLaFJaQVZtWW1JaVRwdzRnZWpvYUp3NmRRb25UNTdNVjk3Nit2cGk4T0RCNk5ldkg4TER3em45aXVnZjB0TFNzR2pSSXRFeHFKQU1HellNM3Q3ZW9tTVFFUlZiR1JrWkdEdDJMRmF2WGcwYkd4c01HVElFQ3hZczRQUmtvcWNZREFaOCsrMjNtRDU5T25KeWNoQVpHWWtOR3phZ1hMbHlvcU5aSE10VElpSjZMUWFEQWRIUjBmajk5OSt4Y3VWS0dQK01PRGs1b1ZXclZ1alNwUXQ2OXV5SnNtWExDc3VvMSt0eDhPQkJiTml3QWZ2MjdjUE5temROMTlXcFV3Y1RKa3pBZ0FFRDRPenNMQ3dqVVhFU0hSMk40OGVQaTQ1QmhhUm16WnJvMkxHajZCaEVSTVhTNmRPbjBibHpaeVFsSmNIUHp3OGJOMjVFdzRZTlJjY2lLcmJ1M3IyTFRwMDY0ZXJWcTNCeWNzTDY5ZXRMM2ZNTWxxZEVSUFJLTWpNenNXVEpFdnoyMjIrNGZ2MDZBTURCd1FGOSt2VEJvRUdEMEs1ZHUySTdOZjdHalJ0WXUzWXRWcTFhaFd2WHJnRjRzb3pBOE9IRE1YYnNXSVNGaFFsT1NDU09UcWZEdkhuemtKdWJLem9LRlJJN096dU1IejhlTXBsTWRCUWlvbUpEbzlGZzFxeForT1NUVHlDUlNOQzFhMWVzVzdjT2RuWjJvcU1SRlh0NnZSN3Z2LzgrNXMyYkI1MU9oM2ZmZlJlelo4K0dvNk9qNkdnV3dmS1VpQXFkWHEvSHJWdTNURHVxMzcxN0Z6ZHYza1JjWEJ4U1UxT2hVQ2lRbTVzTGpVWURnOEVBVzF0YjJOdmJ3OFBEQTU2ZW5xaFlzU0lxVjY2TW9LQWdCQVFFb0VLRkNxaGF0U3BmQkFxU25wNk91WFBuWXRxMGFjakp5UUVBMUsxYkY4T0hEOGZvMGFPdDdnbm40Y09IOGR0dnYySHo1czFRcTlVQW5teXc4dGxubnlFeU1sSndPaUxMNDBaUkpWTzNidDFLL2VZT1JFUkdHUmtaR0RCZ0FIYnQyZ1VYRnhmTW5qMGJJMGVPRkIyTHlPb2NQSGdRQXdZTVFISnlNbXJVcUlFOWUvYkF6ODlQZEt3aXgvS1VpTjVZZW5vNlltTmpjZnIwYVVSSFJ5TW1KZ1pLcGJKUXorSGs1SVRJeUVnMGE5WU1EUm8wUUVSRUJMeTh2QXIxSEpTZlNxWENMNy84Z2krKytBSXFsUW95bVF4OSt2VEJwRW1UMEtCQkE5SHgzcGhTcWNTOGVmTXdhOVlzSkNjbkF3QjY5T2lCSDM3NEFkV3JWeGVjanNoeTl1N2RpM1Buem9tT1FZV3NTcFVxNk5HamgrZ1lSRVRDM2JwMUM2MWF0Y0w5Ky9jUkhCeU0vZnYzbzBLRkNxSmpFVm10akl3TXRHL2ZIckd4c1hCMWRjV3VYYnRLL0NBVWxxZEVWQ0R4OGZIWXMyY1BvcUtpc0gvL2Z1aDBPdE4xVXFrVXdjSEJDQTRPUmtCQWdHa2thY1dLRmVIaTRnSm5aMmZUQndCa1pXVWhPenNiV1ZsWnlNek1SSHg4UEc3ZHVvVzR1RGc4ZVBBQWQrN2N3WTBiTjZEWDYwM25rTWxrYU5hc0dmcjI3WXYyN2Rzak9Ealk0bzlCU1dVd0dMQjU4MmFNSFRzV1NVbEprRXFsNk5HakI3Nzc3cnNTV1NxcTFXck1uRGtUczJiTlFtcHFLZ0RnZ3c4K3dOU3BVK0hxNmlvNEhWSFIwdXYxK09XWFg1Q1hseWM2Q2hVeVcxdGJUSmd3Z2JNMmlLaFUyN2x6SjNyMDZBR05Sb09PSFR0aTgrYk5zTFcxRlIyTHlPb1pEQWFNSFRzV0N4Y3VCQUQ4K3V1dkdETm1USW5kbUpmbEtSRzlNcVZTaWFpb0tQejY2Njg0YythTTZYSm5aMmMwYnR3WTlldlhSN05temRDNGNXTzR1YmtWNnJtenNySnc3Tmd4UkVkSDQvVHAwemg2OUNneU1qSk0xOWVzV1JQang0OUgvLzc5NGU3dVhxam5MazN1M3IyTDhlUEhZK2ZPblpCSUpPalNwUXUrKys0NzFLcFZTM1MwSXBlWGw0ZHAwNlpoMXF4WlVDcVY4UFQweEp3NWN6Qnc0TUFTK3lTQTZPSERoMWk1Y3FYb0dGUkUrdlRwZzBxVktvbU9RVVJrY1FhREFmLzNmLytIaVJNblFpNlhZOHFVS2ZqdmYvOHJPaFpSaWJOMDZWS01HemNPdWJtNUdEdDJMT2JNbVFPNVhDNDZWcUZqZVVwRUwzWHg0a1VzWHJ3WWl4Y3ZSbFpXRmdEQXo4OFBiZHUyUmE5ZXZkQytmWHVMcjN1cDBXaXdiOTgrMDI3cThmSHhBSjVzWURSMDZGQzg4ODQ3cUYrL3ZrVXpXVE9kVG9lRkN4ZmkvZmZmaDBhamdaK2ZIK2JQbjQrdVhidUtqbVp4S1NrcEdEMTZORFp0MmdTRHdZQWVQWHBnL3Z6NThQSHhFUjJOcU5BZE8zWU1mLy85dCtnWVZFVEN3c0xRdG0xYjBUR0lpQ3hLcDlQaDg4OC94L1RwMCtIbzZJamx5NWVqZCsvZW9tTVJsVmluVHAxQysvYnRvVkFvMExOblQ2eGF0UXIyOXZhaVl4VXFscWRFOUZ4bno1N0ZGMTk4Z1IwN2RnQjRzbnR2cDA2ZE1INzhlTFJxMWFyWWpNWXpHQXc0ZXZRb2Z2bmxGMnpkdXRXMFkzU3JWcTN3L2ZmZm8ySERob0lURm0rcHFha1lNbVFJL3Zyckw5alkyT0NkZDk3QjdObXpTLzJVcG8wYk4rS0REejdBL2Z2MzRlYm1oalZyMXFCRGh3NmlZeEVWcWhVclZ1RFJvMGVpWTFBUjhmRHc0SVlvUkZTcTVPWGxZY3lZTVZpNmRDbmMzTnl3YytkT05HN2NXSFFzb2hJdkxpNE96Wm8xdzRNSEQ5QzBhVlBzMkxHalJDMkJ4dktVaUo1eDdkbzFmUDMxMTFpN2RpMEFJREF3RUNOSGpzUzRjZU5RdG14WndlbGVMQzB0RFFzV0xNQ2lSWXR3Ky9adEFFRFhybDN4N2JmZm9rNmRPb0xURlQvSGpoMUQ5KzdkOGZqeFk0U0VoT0RQUC8va2lOMm5xRlFxZlBUUlI1Zy9mejcwZWowKy9mUlRUSjA2RlRZMk5xS2pFYjB4dFZxTk9YUG1nRThGU3k2SlJJSUpFeWFVdU5FZlJFVG01T2Jtb2srZlB0aTVjeWQ4ZlgxeCtQQmhWSzFhVlhRc29sSWpOVFVWelpvMXc5V3JWeEVhR29ybzZHaDRlSGlJamxVb3BLSURFRkh4b1ZRcThkNTc3eUUwTkJScjE2NkZyNjh2WnMrZWpkdTNiK09ycjc0cTlzVXBBTGk3dStPVFR6N0J0V3ZYTUcvZVBGU29VQUhidG0xRDNicDE4YTkvL2N1MElSQUJpeGN2UnVQR2paR1Nrb0tSSTBmaTRzV0xMRTcvd2Q3ZUhyLysraXVpb3FMZzd1Nk9IMzc0QVQxNzlzeTMzaTZSdFVwS1NtSnhXc0laREFiY3YzOWZkQXdpb2lLblVxblF0MjlmN055NUUwRkJRYmh3NFFLTFV5SUw4L1QweE9uVHA5RzRjV05jdVhJRnpaczNSM3A2dXVoWWhZTGxLUkVCQUhidDJvVWFOV3JnbDE5K2dZZUhCNzc3N2p2RXhjWGhndzgrc01wUmRuSzVIR1BHak1HTkd6ZncwMDgvd2NmSEIwdVdMRUZvYUNnMmJkb2tPcDVRT3AwT2t5ZFB4cWhSbzJCdmI0L2ZmLzhkaXhZdDRvN01MOUN6WjA5Y3VIQUJOV3JVd0k0ZE85Q3dZVU1XRW1UMUVoTVRSVWNnQytEdktpSXE2VFFhRFlZT0hZb2RPM2JBMzk4ZkowNmNzSXBCSDBRbGtZT0RBdzRjT0lDNmRldmk4dVhMYU4yNk5iS3pzMFhIZW1Nc1Q0bEtPWVZDZ2VIRGg2Tmp4NDVJU0VoQS8vNzljZjM2ZFh6MjJXY2xZcHFmcmEwdFB2endRMXk3ZGczRGh3OUhjbkl5ZXZYcWhiNTkreUlwS1VsMFBJdFRxOVVZTldvVVpzNmNDUThQRCt6YnQ0L3I0YjJpZ0lBQW5ENTlHbDI3ZHNYMTY5Y1JIaDZPNjlldmk0NUZWR0JjNjdSMFNFbEpFUjJCaUtqSUdJdlQ5ZXZYdzgvUEQyZlBub1ducDZmb1dFU2xtcDJkSFdKaVlsQ25UaDJjT1hNR0xWdTJSRTVPanVoWWI0VGxLVkVwZHZIaVJUUm8wQURMbGkxRFFFQUF0bXpaZ2pWcjFwVElKeHh1Ym01WXNtUUo5dTNiaCtEZ1lFUkZSYUZldlhxSWpZMFZIYzFpY25OejBiOS9meXhkdWhUKy92NDRjK1lNbWpScElqcVdWYkd6czhPV0xWdnd6anZ2SUNrcENlSGg0VGgxNnBUb1dFUUZVaHJmUUNxTkZBcUY2QWhFUkVWQ3I5ZmozLy8rTjlhc1dRTmZYMStjUFh1V0kwNkppZ2w3ZTNzY08zWU1OV3ZXeE1tVEo5RzFhMWRvTkJyUnNRcU01U2xSS2JWdTNUcEVSRVFnTGk0T0F3WU13TldyVjlHdFd6ZlJzWXBjNjlhdGNlSENCWXdhTlFvUEh6NUVpeFl0OE1jZmY0aU9WZVJVS2hYNjkrK1B6WnMzbzNMbHlqaDM3aHdxVktnZ09wWlZra2drV0xod0lUNysrR05rWm1haVpjdVdPSGZ1bk9oWVJLOUZvOUdVbURXbzZNVXlNek9SbDVjbk9nWVJVYUdiTVdNRzVzK2ZEemMzTjV3NGNRTGUzdDZpSXhIUlV4d2NIQkFURTRNS0ZTcmd3SUVEZU9lZGQ2eDJ2WDJXcDBTbGpGYXJ4WlFwVTlDL2YzL29kRHJNbURFRHExZXZock96cytob0Z1UG82SWpmZi84ZDgrZlBoOEZnd01pUkl6RnUzRGhvdFZyUjBZcUVWcXZGc0dIRHNHM2JOZ1FGQmVIa3laUHc4dklTSGN2cVRaOCtIUjkvL0RHeXNyTHcxbHR2Y1FvL1daVzB0RFRSRWNpQ2twT1RSVWNnSWlwVWE5ZXV4U2VmZkFKN2UzdnMyclVMZ1lHQm9pTVJrUmt1TGk2SWpvNkdtNXNibGkxYmhxbFRwNHFPVkNBc1Q0bEtFYTFXaTFHalJ1SEhIMytFcDZjbnRtL2Zqa21USm9tT0pjem8wYU54OE9CQmxDdFhEdlBtelVPL2Z2MnNlaXFCT1FhREFWT21UTUc2ZGVzUUZCU0VFeWRPb0V5Wk1xSmpsUmpHQWpVakl3TnQyN2JsQmp4a05USXpNMFZISUF2aUtHTWlLa2xpWTJNeFlNQUF5R1F5TEZteUJJMGFOUklkaVloZUlEQXdFUHYyN1lPOXZUMm1UcDJLVmF0V2lZNzAybGllRXBVU0dvMEdJMGFNd0xKbHkxQytmSG1jT0hFQzdkcTFFeDFMdU1hTkcrUGt5Wk9vV3JVcU5tM2FoTjY5ZTBPdFZvdU9WV2ptejUrUFdiTm13Y3ZMQ3djUEhpeVI2OW1LTm4zNmRBd2FOQWozNzk5SGx5NWRTc1J1a2xUeXNUd3RYVmllRWxGSm9WQW8wS2xUSndEQXQ5OStpd0VEQmdoT1JFU3Zva0dEQmxpN2RpMmtVaWxHakJpQm16ZHZpbzcwV2xpZUVwVUNHbzBHdzRjUHg0b1ZLMUNoUWdVY09YSUVRVUZCb21NVkcvNysvamg4K0RDcVY2K09iZHUyb1ZldlhpVmlmYmhqeDQ1aDNMaHhjSFIweEk0ZE8xQytmSG5Sa1VxczVjdVhvMG1USmpoOStqVGVlKzg5cTEzTGgwb1BwVklwT2dKWkVML2ZSRlFTYUxWYURCdzRFQXFGQWoxNzlzU25uMzRxT2hJUnZZWnUzYnJoODg4L2gxcXRScGN1WFpDYm15czYwaXRqZVVwVXdoa01Cb3dlUFJxclZxMUNwVXFWRUIwZHpZMkN6UEQxOWNXaFE0Y1FFaEtDSFR0MllNQ0FBVlpkZ0NVbEphRno1ODZRU0NTWVBYczJJaUlpUkVjcTBXUXlHYlpzMlFJL1B6OHNXYklFaXhZdEVoMko2SVU0OHJSMHNhWVhKMFJFenpOdDJqVHMyYk1INWN1WHgrclZxMFhISWFJQ21EcDFLaG8zYm93Yk4yNWd4SWdSb3VPOE1vbkJtczJoQnRzQUFDQUFTVVJCVk5zQklucXAyYk5uNDhNUFAwUkFRQUNPSFR1R2dJQUEwWkdLdGVUa1pEUnAwZ1MzYnQzQzU1OS9qdi8rOTcraUk3MDJuVTZIenAwN1kvZnUzUmc2ZENpV0xWc21PbEtwRVJNVGcxYXRXa0d2MStQQ2hRdW9YcjI2NkVoRVpxMWZ2eDUzNzk0VkhlT1ZlSHA2b25IanhpaGJ0aXl5czdNaGxVcVJrWkdCdTNmdklqUTBGRkZSVWFJakZudmx5cFhEMjIrL0xUb0dFVkdCSFRseUJDMWF0SUNkblIxT25EaUIyclZyaTQ1RVJBV1VuSnlNcWxXcklpTWpBL1BuejhmbzBhTkZSM29wamp3bEtzSDI3dDJMano3NkNFNU9UdGkwYVJPTDAxZmc3ZTJOclZ1M3d0WFZGZDkvL3ozV3IxOHZPdEpyKytPUFA3Qjc5MjRFQlFWeEJLU0ZOVzdjR0ZPbVRJRkdvOEhBZ1FPaFVxbEVSeUl5eTFwR0l2cjcrMlBJa0NIUTZYUll0bXdaMXE1ZGk5V3JWK1Btelp0bzFhb1ZLbFdxSkRxaVZTZ0pTOUVRVWVtVm01dUx3WU1IQXdCbXpKakI0cFRJeW5sN2V5TXFLZ29TaVFRZmZ2Z2hrcE9UUlVkNktaYW5SQ1hVelpzMzBhZFBId0RBZ2dVTDBLQkJBOEdKckVkSVNJaHBLdENJRVNOdy92eDV3WWxlM2IxNzl6QnUzRGpZMmRsaDNicDFzTEd4RVIycDFQbjY2NjhSRVJHQmMrZk9ZZTdjdWFMakVKbGxMZVZwNjlhdFlXTmpnLzM3OTBPbjA1a3V2M256SmpadjNpd3dtWFZoZVVwRTF1eWJiNzVCUWtJQ0dqZHVqUGZlZTA5MEhDSXFCRzNhdE1HSUVTT1FrNU9EZi8zclg2TGp2QlRMVTZJU1NLVlNvVy9mdmxBcWxaZzhlYkxwblZwNmRaMDZkY0swYWRPUW5aMk52bjM3SWljblIzU2tsOUxyOVJnL2ZqeTBXaTFHalJxRit2WHJpNDVVS2tra0VpeGZ2aHoyOXZiNDdMUFBjTzNhTmRHUmlKNmgwV2hFUjNnbFhsNWVBSjVNM2YrbmhJUUUzTDkvMzlLUnJOTFR4VE1Sa1RVNWZmbzBwazJiQmhzYkc2eFlzVUowSENJcVJELy8vRFBjM055d1k4Y09yRnExU25TY0Y1S0xEa0JFaFcvcTFLazRmLzQ4bWpWcmhtblRwb21PWTdVbVQ1Nk02T2hvYk4rK0hlKy8vejUrLy8xMzBaRmVhT3ZXcmRpK2ZUc0NBd014ZS9aczBYRkt0V3JWcXVHOTk5N0RqQmt6TUg3OGVPemZ2MTkwSktKOHJLVk1TMDFOaGJlM04zcjI3SW0vL3ZvTGQrN2N5WGY5UDh0VHVWeU94bzBiSXlnb0NHcTFHbVhLbE1HREJ3OXc2TkFoWkdSa0FBQnExcXlKZHUzYVFTYVRBUUFVQ2dYV3IxOFBwVklKT3pzN0RCdzRFR1hMbGtWV1ZoYisvUE5QWkdWbHdkYldGazJiTm9XZm54K2tVaW1rVWltT0hqMkttemR2V3VhQmVFUFc4djBtSW5xYVRxZkRrQ0ZEQUFCZmZ2a2xsMm9oS21GY1hGeXdmUGx5ZE8vZUhSTW1URUQzN3QzaDVPUWtPcFpac3ErLy92cHIwU0dJcVBDY09uVUt3NGNQaDV1YkcvYnMyWU15WmNxSWptUzFKQklKV3Jac2lhVkxseUltSmdiTm1qVXJ0ay9hY25OejBhVkxGMlJrWkdEcDBxV29VYU9HNkVpbDNsdHZ2WVZseTViaDNMbHppSWlJUUpVcVZVUkhvbExJWURCQXJWWkRyVlpEcjlkREpwTkJJcEVnSmlZRzFyQm5xRUtoUUVoSUNPenM3QkFhR2dwZlgxK2twS1NZWmdQOHN6enQwcVVMNnRTcGd6VnIxdURFaVJOUUtwVm8zTGd4L1B6OGNPSENCUUJQTmltNGNlTUdhdFdxQmFsVWlvVUxGNXFPcDlQcGNQSGlSZFNvVVFOTGxpeEJibTR1NUhJNUJnMGFCTDFlancwYk51RGN1WE93dGJWRmh3NGRrSmlZaUxTME5NcytLQVVna1VnUUdSa0pnOEVBalVhRHZMdzhhTFZhU0NRU1NLV2NpRVpFeGRQaXhZdXhaTWtTMUs1ZDI3U2tGaEdWTE5XcVZjT1ZLMWR3K3ZScHBLV2xvWFBuenFJam1jVm5TMFFsaUZhcnhaZ3hZMkF3R1BEdHQ5K2lRb1VLb2lOWnZYTGx5bUh1M0xrd0dBd1lQMzU4c1ozcXVuVHBVdHk3ZHcvaDRlSG8yYk9uNkRnRXdNYkdCc2IzSnlkUG5neXRWaXMyRUpVNldWbFpTRXhNUkdwcUt0TFQwNUdhbW9xa3BDUmtaMmREcjllTGp2ZEs3dCsvajlXclZ5TTFOUlVBRUJ3Y2pPSERoNk5yMTY1bTN4d01EZzZHWHErSFFxRUFBTVRGeFFGNHNqSEIwMUpUVTAxbGF2bnk1Zk5kVjYxYU5adzllOWEwVG1pREJnM2c3ZTJONk9obzArTjI5dXhaQUU4MmliTUdPcDBPZVhsNVNFcEtRa3BLQ3RMVDA1R1dsb2JrNUdRb0ZBcXJLTktKcUhUSnljbkJwRW1USUpGSU1IUG1UTkZ4aUtnSS9mRERENURKWkZpd1lBRVNFaEpFeHpHTEkwK0pTcEFsUzVaZ3dZSUZxRmV2SG43Ly9YZElKQkxSa1VxRW1qVnI0dkRod3poMTZoUWNIQnpRckZrejBaSHl5Y3JLUXJkdTNhQldxN0Z4NDBiNCsvdUxqa1QvWDFoWUdIYnUzSW56NTgralpzMmFIQkZNRnBPUmtZR3NyS3huTGpjWURNakx5OE9sUzVlc3BqREx5c3JDK2ZQbmtaV1ZCVzl2YjlqWjJjSEx5d3RoWVdIUWFyVjQrUENoNmJacGFXbTRlZk1tVWxKU0FBQWVIaDRJQ3d1RFZDcEZURXhNdnVPbXA2ZWpidDI2Y0haMnhxVkxsMHlYdDJyVkNrZU9IREc5NGRHNmRXczRPVG1oYk5teXFGbXpKbXJXckluUTBGRFRxRTFqa1ZxY0JRWUd3dHZiMit6M1hLdlZRcVZTd2NIQmdjOGJpS2pZK1A3Nzc3Rjc5MjYwYjk4ZVgzMzFsZWc0UkZTRVBEdzhrSm1aaWFOSGp5SXVMZzREQmd3UUhla1pFb08xUEhNbW9oZkt5c3BDNWNxVmtaeWNqT2pvYURScDBrUjBwQkxsd29VTENBc0xnN3U3Tys3Y3VRTTNOemZSa1V4Ky8vMTN2UHZ1dTJqYnRpMzI3TmtqT2c3OXc3WnQyOUN0V3pmVXFGRUQ1OCtmTjYyelNGUlVWQ3FWYWVRbEFOamEyc0xHeGdZYWpRWnF0Um9Bc0c3ZHVtSTdrdjVGWkRJWjZ0U3BnOGpJU0RnNk9nSUE5dTNiOTB5QldhVktGZFN1WFJ1SmlZbW0wYUV6WnN4NDVuZzllL1pFNWNxVnNXelpNaVFuSjZOY3VYS29XYk1tOXU3ZGE3ck54SWtUSVpmTE1YdjJiS3NjUVc1cmE0dWVQWHRDTG4reTFZRmNMb2V0clMzMGVqM3k4dkpNaGFxam95T1graUdpWWlFeE1SSCsvdjZRU0NTNGVQRWlRa0pDUkVjaW9pS1ducDZPY3VYS1FhVlM0Zmp4NDJqWXNLSG9TUGx3Mmo1UkNmSGJiNzhoS1NrSm5UdDNabkZhQkdyWHJvMWh3NFpCb1ZEZ20yKytFUjNISkM4dkQxOSsrU1VrRWtteHlrWC8wNlZMRjlTdVhSdVhMMS9HcmwyN1JNZWhVdURwRWFldXJxN3c4dktDbTVzYnZMeTg0T3pzREFCV1UrSzNiOTgrMytjNm5RNW56cHpCb2tXTFROTzZ3c1BEVGRjN09EaGd3SUFCaUlpSXdLNWR1M0QwNk5FWEh2L2t5WlA1amxHdlhqMmNPWE1tMzIyTW96Rzl2THplN000SVVyNThlVk54YW10ckMyOXZiNVFwVXdZZUhoNzU3bE51YnE2b2lFUkUrZnowMDAvUTYvVVlOR2dRaTFPaVVxSk1tVEw0L3Z2dkFhQllqalpuZVVwVUFtUm5aK1BISDMrRVZDckZEei84SURwT2lmWEZGMTlBSnBOaDhlTEZVQ3FWb3VNQWVETGlLakV4RVJFUkVXalVxSkhvT0dTR1JDTEJCeDk4QUFDWU0yZU80RFJVR2p3OW90UTRPdFBJdUlPcHRXd1NWTEZpUmJPWDUrWGw0YSsvL2dLQWZMdXlkdXJVQ1lHQmdkaXhZd2V5czdOZmV2eUVoQVFrSlNXaGV2WHE4UEh4Z1oyZG5XbDlWU1BqNy91d3NMQm52cjV1M2JxdmVsZUVLVnUyck9uZkRnNE8rYTZ6c2JHQmpZME5nUDl0TGtaRUpGSkdSZ1orL3ZsblNLVlNmUG5sbDZMakVKRUZ2ZlBPTzdDenM4UHUzYnR4N2RvMTBYSHlzWTVuemtUMFFuLysrU2RTVTFQUm9VTUgxS3haVTNTY0Vpc29LQWlEQnc5R1JrWUdaczJhSlRvT0FKaHlqQjQ5V25BU2VwSEJnd2ZEeThzTGUvYnN3YzJiTjBYSG9WTE1PSXJTM3Q1ZWNKSlg0K3JxK3R5L2E4YVMrT21OQll3YkplYms1THp5T1U2ZVBBbXBWSXJldlh1YlhiLzArdlhyQUlCYXRXcWhZY09HcHVLNVVxVktjSGQzZitYemlHSXRSVGtSRWZCa09TcXRWb3ZPblR1amN1WEtvdU1Ra1FVNU96dGo4dVRKQUlCdnYvMVdjSnI4K0d5S3lNcnA5WHI4OU5OUEFJRFBQdnRNY0pxUzc4TVBQd1FBTEY2OEdEcWRUbWlXMjdkdjQ4Q0JBeWhidGl5R0RCa2lOQXU5bUsydExRWU9IQWpneVpzZFJFWEpPRVViZ0duSGVDTmpxV2huWjJmUlRHK2lYYnQyYU5DZ1FiNzdaVzl2anc0ZE9pQTdPeHY3OXUwelhXNGNKZHFzV1RQNCsvdWpYYnQycGpVOUsxV3FoRnExYWoxei9PdlhyeU16TXhOcXRScHhjWEhQWEgvaXhBblRHckxObXpmSGhBa1RNSGJzV0hUczJCR3hzYkdGZWwrTHd1UEhqMDMvVnFsVStUYU4wbWcwcGhKYUlwR1lScUVTRVltZzBXaE0wM1kvK2VRVHdXbUlTSVF4WThaQUpwTmgzYnAxejh3R0VvbmxLWkdWTzNUb0VHN2R1b1ZhdFdweHJWTUxNRzVVa3BDUWdJMGJOd3JOc20zYk5nQkF4NDRkODVVS1ZEeTkrKzY3QUlBbFM1WkFyOWNMVGtNbDJkUFQyTlBTMHFCUUtLQlVLazMvQmF4bjVDbndaSDNXbGkxYll2ejQ4WGo3N2JjeGFOQWdEQm8wQ09ucDZWaTJiQm5TMHRKTXQ5MnpadytVU2lWcTFhcUZXclZxNGNpUkk3aHo1dzdVYWpXQ2dvSnc5ZXJWWjQ2djErdHg1c3dabkQ1OTJ1ejU4L0x5c0hyMWFseThlQkVxbFFveW1Rekp5Y2xZdFdyVkt5ME5JRnA4Zkx6cHpiNjh2RHc4ZnZ3WVdWbFp5TWpJeUZlczJ0blptVVltRXhHSkVCVVZoYlMwTkVSR1JwbzIreU9pMHNYZjN4OGpSb3lBVnF2Rmp6LytLRHFPaWNUdzlOdlBSR1IxM243N2JheGN1UkkvL2ZTVGFWUWtGYTFWcTFaaDhPREJhTisrdmJBTmdBd0dBNnBWcTRhYk4yOGlKaVlHa1pHUlFuTFE2Nmxac3lZdVg3Nk12Ly8rbTI5MlVKRkpUVTE5WnNUcFAxMjZkQW5uejUrM1VDSVNMVEl5RXNIQndYalIwMzZKUkFKUFQwL1kydHBhTUJrUjBmOTA2TkFCdTNmdnhvSUZDMHh2T2hOUjZYUDA2RkUwYmRvVWxTdFhMalpMbm5Ia0taRVZ5OHpNeElZTkcyQnJhNHZodzRlTGpsTnFkT25TQlhaMmRqaDA2QkRTMDlPRlpMaDI3UnB1M3J5SkNoVXFzRGkxSWoxNjlBQUFiTm15UlhBU0txa3lNakx5RmFmbVJoSzZ1cnJtMjBTSVNqNjlYZzkzZDNlejY1OGFmMFlNQmdOU1VsTHliVGhHUkdRcER4OCt4TzdkdTJGblo0ZGh3NGFKamtORUFqVnAwZ1NCZ1lHNGRlc1dqaDQ5S2pvT0FKYW5SRlp0OSs3ZFVLbFVhTkdpQlR3OFBFVEhLVFZjWFYzUnMyZFA1T1hsWWVYS2xVSXlIRGx5QkFEUXRHbFRJZWVuZ3VuWHJ4OEFZTU9HRFlLVFVFbVVrNU9UYnhxNWk0c0x2TDI5NGVIaEFUYzNON2k3dThQSHh3Zk96czV3Y1hFUm1KUXNyVXlaTXJDM3Q0ZXZyeTg4UFQzaDVPUUVGeGNYK1ByNnd0dmJPMStwbXBLU0FxMVdLekF0RVpWR1VWRlJBSUN1WGJ0YTFicmNSRlEweG93WkErREpKbkxGQWN0VElpdTJkZXRXQUVDdlhyMEVKeWw5K3ZidEN3RFlzV09Ia1BPdldiTUd3UC9LT0xJT3RXclZRa0JBQU83Y3VZTWJOMjZJamtNbGlGcXRSa1pHaHVsekJ3Y0h1TGk0UUNhVHdkN2VIazVPVG5Cd2NJQk1KZ01BbHFlbFRKa3laVXovdHJPemc1dWJHMXhjWENDVlNpR1R5VkMyYk5sOEkxQWZQMzdNdFptSnlLSVdMbHdJQUJneFlvVGdKRVJVSEJoZmIyL2F0S2xZUENkaGVVcGtwYlJhTGJadDJ3YUpSSUx1M2J1TGpsUHFORy9lSEJLSkJILy8vVGZVYXJWRno1MlptWWtqUjQ3QXdjRUJIVHAwc09pNTZjMUlKQkswYU5FQ0FCQWRIUzA0RFpVVU9wME9Db1hDdEo2bGpZMU52ckxNSEhkM2QwdEVvMkxDMjl2N2hkZWJLMUNUazVPTHhZc1ZJaXI1N3R5NWc4dVhMOFBUMHhPZE9uVVNIWWVJaW9FcVZhcWdRWU1HVUNxVjJMdDNyK2c0TEUrSnJOV1pNMmVRbnA2T21qVnJvbHk1Y3FMamxEcGVYbDZJakl4RVptWW1EaDgrYk5Gelg3cDBDWHE5SGpWcTFPREdIbGFvZWZQbUFQNjM5QUxSbTBwTlRUV1ZYRktwRkI0ZUhpL2ROZDNXMWhadWJtNldpRWVDT1RrNXdkN2UvcVczazh2bDhQTHlNdjNzNlBWNmprQWxJb3N3UHBjMnZzRk1SQVRBTkVqTU9PTldKSmFuUkZicTVNbVRBSUJHalJvSlRsSjZ0V3ZYRGdCdzRNQUJpNTczOU9uVEFJQ3dzRENMbnBjS1IrdldyUUZZL3VlR1NpYUZRcEZ2ZlVvUER3L1QxUHlYZWRsb1JDb1pYbWROZEJzYkczaDZlcG9LVkoxT2g4ZVBINXRHTlJNUkZZWHQyN2NEQUdkVUVWRStyVnExQWxBOEJwMndQQ1d5VXNaM2FKczFheVk0U2VrVkVSRUI0SDlGdHFVY1BIZ1FBTkNtVFJ1TG5wY0tSM0J3TUx5OXZaR1FrSUNIRHgrS2prTldUS2xVUXFWU21UNTNkM2QvcmRIb25MVlFPbmg1ZWIzVzdXMXRiZk10NjJBc1VJbUlpb0pXcXpYdEljQ2x5SWpvYVEwYk5vU0Rnd011WGJxRXhNUkVvVmxZbmhKWnFiLy8vaHNBcDdlSVZMZHVYUURBK2ZQbkxYcmVtSmdZQUVEanhvMHRlbDRxUENFaElRQ0FhOWV1Q1U1QzFpb25Kd2RaV1ZtbXo1MmRuZUhnNFBCYXgyQjVXam9FQmdhKzl0ZlkyOXZuVy81QnE5VWlPVG01c0tNUkVTRTJOaFo1ZVhtb1hiczJaMFFRVVQ0eW1ReGR1M1lGQUd6WnNrVm9GcGFuUkZZb05UVVZqeDQ5UXBreVpRcjBvb2dLaDQrUEQ3eTh2SkNTa29KSGp4NVo1SnlwcWFsSVRFeUVtNXNidi9kV3JHclZxZ0NBcTFldkNrNUMxa2l0VmlNakk4UDB1YjI5UFZ4Y1hGNzdPTjdlM2k5ZEc1V3NtMFFpS2ZEZkNudDcrM3diajJtMVdxU2twQlJXTkNJaUFNQ0ZDeGNBQVBYcjF4ZWNoSWlLSStOK0VaYWU3ZmxQTEUrSnJKQnh0RnExYXRXSy9JVnZ3NFlOVWI5Ky9Yd2YvL3JYdndwMHJIUG56ajF6ckFZTkdtRGV2SG12Zkl6Ky9mdmozcjE3QlRwL1laTklKS2hYcng2QS82MURXdFR1M3IwTEFLaFVxWkpGemtkRm8zYnQyZ0NBaXhjdkNrNUMxa2F2MTBPaFVKaldvTFN4c1lHN3UzdUIvaGJZMjl1amJObXloUjJSaXBFeVpjckEwZEd4d0YvdjRPQ1FiMk14dFZyTkFwV0lDcFd4RUduUW9JSGdKRVJVSE5Xc1dSUEFrMDJUUldKNVNtU0Y0dUxpQUR4Wk83R29IVHQyREd2WHJrVm9hS2pwc3ZQbnorUHMyYk92ZmF5bFM1ZWEvaTJWU2pGMTZsUWNQWG9VWThlT2ZhV3ZqNG1Kd2ExYnQ3Qm16WnJYUG5kUnFWV3JGZ0RneXBVckZqbWZjWVNybjUrZlJjNUhSYU5hdFdvQWdKczNid3BPUXRZbU5UWFZ0UHU1UkNMSk43VzZJQ3BYcmx4WTBhZ1lDZ2dJZU9Oak9EazV3ZFhWMWZTNVdxMkdRcUY0NCtNU0VRRlBYbXNBUUdSa3BPQWtSRlFjR2N2VHk1Y3ZDODNCOHBUSUNobEhYbHBpMnJaVUtrWGx5cFV4YXRTb2ZKZi84Y2NmcjNXYzI3ZHZtOVpwQlo1TVcrN1NwUXZzN094ZStSZ3JWcXdBQUd6YnRpM2ZXbjhpR1VlQUdndnRvdmJnd1FNQUxFK3RuYkd3dW5Ycmx1QWtaRTBVQ2dVMEdvM3BjeTh2TDhoa3NqYzZac1dLRmQ4d0ZSVm5oVldPT3pzNzUxc2FRcVZTSVMwdHJWQ09UVVNsVjNaMk5xNWR1d1liR3h2VXFWTkhkQndodEZvdDFxMWJoeEVqUnFCWnMyYUlqSXpFNE1HREVSVVZaWHF6dERqUjZYUTRkT2dRUHZqZ0E0U0hoNHVPVTJvb2xVcXNYYnNXZ3dZTndvUUpFMFRIc1NoUFQwK1VMMThlV1ZsWlFwYzhZM2xLWklWdTM3NE53RElqVDQxOGZYMGhrVWhNMC85aVltSncvZnIxVi83NlpjdVd3Y25KeWZUNTArdW92WXBidDI0aE5qWVd3Sk9OVWpadjN2eGFYMTlVaktONmpLVm1VYnR4NHdhQS82MlpTZGFwZlBueWtNdmxTRWhJZ0ZxdEZoMkhySUJTcVlSS3BUSjlYcVpNR2RqWTJMenhjWDE5ZldGcmEvdkd4NkhpUnk2WEYrb1NMeTR1TG5CMmRqWjlucHVieXdLVmlONklzUWlwVWFNR3BOTFNWMDBvRkFvTUd6WU0wZEhSbUQxN05uYnYzbzBlUFhyZzJyVnIrT0dISC9ERkYxK0lqcGpQMHFWTDBhdFhMM3owMFVlSWpvNHVsdVZ1U1pPWm1ZbXZ2LzRhblR0M3hvOC8vdmhhcjc5TGtrYU5HZ0VRdSs1cDZmc05SVlFDUEh6NEVFRGhUTWQ3VlhLNUhCS0pCSDM2OURGZHRtVEprbGY2MnNURVJPemF0UXY5K3ZVelhmYTYwMHhYckZpQm9LQWcweWlyZGV2V0ZZcy8yTVpkUVMyMUJweXhwQzFmdnJ4RnprZEZReWFUd2NQREEzcTludXNIMGt2bDV1Ym1HMjN2N096OFJ1dFlQazBtazVtV2thQ1NwVUtGQ204OE12bWZYRjFkODcwUm1wdWJDNlZTV2FqbklLTFNROFJybXVMQ1lEQmc4dVRKdUhidEdzYVBIMjlhby9yamp6ODJiWkJ6L1BoeHdTbnpHemh3SUZhdlhwMXZMV3d5NzlDaFE0VnlIR2RuWjN6eXlTZjQrZWVmQytWNDFxcEtsU29BTERmYjB4eVdwMFJXNlBIanh3QWdaS09Qd1lNSG0wWXA3ZCsvLzVVMmIxcXhZZ1hrY2prR0RoeFlvSE9tcHFaaTE2NWRHRHQyTE5xMmJRdmdTWWxZV0grVTNvUnhCSzJsUnQ4a0ppWUNBSHg4ZkN4eVBpbzZ4cDhkcmgxSUw2TFJhSkNlbm03NjNON2VQdC8wNmNMQThyUmtDZ2tKS1pManVycTZ3c0hCd2ZSNVZsWVdDMVFpS3BEU3ZCeFZiR3dzenAwN0J5Qi9lU3lSU0RCOStuUjgrdW1uK1BYWFgwWEZNOHZPemc2T2pvNWM4dWNsenA0OWk2aW9xRUk1bGtRaWdiMjlmWkg5VGJjV3hvRkQ5Ky9mRjVhQjVTbVJGVEtXcDE1ZVhoWS90NWVYRjdwMDZRTGd5YTdQeTVZdGUrSHRNekl5c0huelpuVHIxZzBlSGg0Rk91ZmF0V3RScmx3NXZQWFdXeGcwYUpEcDhsV3JWaFhvZUlYSldJQTlYVzRVcGFTa0pBQXNUMHNDNDg5T2FtcXE0Q1JVWEJrTUJpZ1VDaGdNQmdCUFJvbVdLVlBtalRhSU1xZDgrZkt2dGY0MEZYKzJ0cmFtVVJxRlRTS1J3TjNkSGZiMjlxYkxzckt5a0ptWldTVG5JNktTS3o0K0hrRHBuRkVWRXhOait2ZlRiMGdCVDM2SDkrblRCOVdyVjdkMHJGZnk5TzkveWsrdjErT1hYMzRwOU9PVzlzZmMrQWFMY2ZOa0VWaWVFbGtoNC9STlVWTW1oZzRkYWxxWGFNZU9IVWhPVG43dWJkZXVYWXU4dkR3TUdUS2tRT2ZLeTh0RFZGUVUzbjc3YlVpbFV0U29VUU5oWVdFQW5yeXJKM3JkRitQMHhaeWNISXVjejFqU0ZyU0lwdUxET0hxUWhRTTlUMHBLQ25RNm5lbHpMeSt2SWxrVFRpYVRvVmF0V29WK1hCS25jdVhLa012bFJYb09EdytQZktWN1ptWW1zck96aS9TY1JGU3lHS2ZnRnViNnpOYmk2ZjBTQ251SmxhSldHdGVuZlZYejVzMHpqU2d1VEtYOU1UZVdwOGFsUGtRbzNkOEJJaXVWbDVjSEFNSkdDZ1VHQnFKMTY5WUFua3dwL2ZQUFA4M2VUcVZTWWUzYXRXalhyaDM4L2YwTGRLNXQyN1pCSnBPaGE5ZXVwc3ZlZnZ0dDA3OUZqejQxYnRqeTlBN1lSY200WVF4SGlWay80ODhPTjR3aWN4UUtSYjdmSzE1ZVhrWDY0cXAyN2RwRmRteXl2SHIxNmxua1BCNGVIdmsySEZNcWxjak56YlhJdVluSSt0MjlleGNBU3VVMGNENy9LMW4wZWozbXpwMkxQLzc0UTNTVUVxbGN1WElBeEk0OExkcTNwSW1vU0JqTFU1RTdKSThZTVFKNzkrNEZBR3phdEFtalJvMTZaaVRzNXMyYmtaNmVqaEVqUmhUb0hBYURBYXRXclVMLy92M3ozZGNXTFZvZ0lDQUFDUWtKMkwxN045NS8vMzFoSXpHTnVTejFCTWhZbnBiMnFSc2xBY3RUZXA3TXpFelQvK3NBNE83dVh1Uy83ejA5UFJFWUdDaDBMU2txSEdYTGxqVzl5Q2hxRW9rRW5wNmVTRWxKZ1VhamdjRmdNSzBCL3M5cHFFUkUvMlQ4ZlZIWWEza1haNUdSa1FBQXJWYjd6R1VBTUdmT0hJd2RPOWEwWkkveGV1TlU4TnpjWERSdjNqemZ4cmxQWHc4QTJkblorT3V2djdCNTgyYTR1N3RqN3R5NXlNM054ZUxGaTdGanh3NmtwYVdoZHUzYW1ESmxDb0tEZzUrYjlmTGx5MWkyYkJsT25UcUYzTnhjK1BuNVljQ0FBUys5ajFxdEZsRlJVZGk1Y3lmaTQrT2gxV29SSEJ5TUhqMTZvR2ZQbnZtV0g4ck56Y1h1M2J1eGNlTkd1TG01WWU3Y3VWQ3IxVml5WkFtMmJkdUcxTlJVMUtoUkE1TW5UemF0MFo2V2xvYjU4K2Zqd0lFRHlNcktRbGhZR0taTW1mTGNFdjUxOGhUa3Njdkt5c0svLy8xdlhMMTYxWFNjMk5oWTAvZDE1TWlSR0RWcUZJQW5BMjdXclZ1SFBYdjI0TzdkdThqTnpZV3pzek9xVjYrTzNyMTdtd1lvVVg3R2pWSkZ6dGpqeUZNaUsyVDhZMXJZNjk2OWptclZxcG4rSU9UbTVqNHpBbFNuMDJIRmloVm8wcVFKS2xldVhLQnpIRGx5QkVsSlNlamJ0MisreTZWU3FXbnpLWTFHZy9YcjF4Zm8rTmFvT0JUblZEaFlucEk1S3BYS3REUUw4R1NYVlV1VlVPSGg0Ulk1RHhXdCt2WHJXL1I4RW9rRVhsNWUrWllKU0V0THkvY0dBQkdST2NibHFJekxZSlVHeDQ0ZHc3Rmp4OUN3WWNObkxqdDI3QmpDdzhOeC9QaHhUSnc0MGV6WE96ZzRJRFkyRmw5ODhjVXoxNlducDJQbXpKbm8zcjA3ZnZqaEIxeTllaFVHZ3dGSlNVa1lPblFvTm03Y0NMVmFEWTFHZzlPblQyUGN1SEhQWFc1bHpabzFHRDU4T09SeU9kYXNXWVBvNkdpTUhqMGF2LzMyRzA2Y09QSGMrNWVSa1lHUkkwZmk5dTNibURGakJnNGVQSWpGaXhkRExwZmp1KysrdzVRcFU2RFg2NkZVS2pGdDJqUzBiOThlMzM3N0xTNWZ2Z3lEd1FDbFVvbFJvMFloS2lvS1NxVVNhclVhWjgrZXhaZ3hZNUNhbW9yNCtIZ01IandZQnc0Y2dGYXJoVnF0eG9rVEp6QjI3Rml6eTZpOWFwNDNlZXljblozeHh4OS80Tml4WTZiek5telkwUFE5TlJhbk9UazVHRGx5SkdiTm1vVzZkZXRpOSs3ZE9IVG9FTnExYTRmWTJGaDgvUEhIaGJiUlZFbGpIRGlVazVPVGIwa3JTMko1U21TRmpGTzJqVVdhS0UrUEtGMjNibDIrUDFpN2QrL0dvMGVQQ2p6cUZBQldybHlKN3QyN20xM2J0WHYzN3FaM3FhT2lvb1FWVU1acHRjWWlyS2daUzFOTExSTkFSY2M0NHFDbzF5VWs2NkhWYXBHV2xtWjZnOHpPenM2aW8zR0Nnb0s0bnJLVmMzTnpRODJhTlMxKzN1Y1ZxSHh6aUloZXhGZytHVWVWMFJOeXVSejkrdlY3N3ZWU3FSU2RPblY2NW5KbloyZTg5OTU3bURWcmx1bXlqSXdNZlBubGwvamdndzl3NE1BQjdOMjcxN1Q1YjBwS0NyWnYzLzdNY1k0Y09ZS1pNMmNpUER3YzMzMzNIYnk5dlNHWHk5R3VYVHRNblRyMXVlV1Z3V0RBcDU5K2lxQ2dJSHorK2VmdzhmR0JWQ3BGOWVyVk1XZk9ITGk2dW1MLy92M1lzR0VESEIwZE1XTEVDUHpuUC84eGZYMU9UZzZtVDUrT0NSTW1ZTy9ldmRpM2J4OWF0R2dCNE1teU1Bc1hMc1EzMzN5RHI3LytHbnYzN3NYKy9mdlJ2WHQzQUVCeWNqSjI3dHhaNER5RjlkaTl5TktsUzNINThtVUF3UGp4NDJGdmJ3OUhSMGRNbWpUSjlIeFA5SkoweFpXdHJhMXA0SmlvOWRWWm5oSlpvZUpTbnRhdlg5KzB5WWhTcWNTR0RSdE0xeTFidGd4MTZ0UkIzYnAxQzNUc3ExZXY0dlRwMDlpMGFST2FObTM2ekVmYnRtMU52emdWQ2dWMjc5Nzk1bmVvQUl3bHBxVkdnaGFYN3oyOU9lUFBEdGV2SmFPVWxCUlRjU3FWU3VIaDRXSFJHUVlTaVFTTkd6ZTIyUG1vOE5XclYwL1lyQlNwVkpwdlV6T0R3WURVMUZRV3FFVDBYTWJuUXM3T3pvS1RGRDh2ZTIxaDducTVYQTQ3T3p0VXFWTEZkRmxLU2dxKytlWWJOR25TQk1DVDM5V0RCdzgyWFgvbHlwVjh4MUNwVlBqKysrOWhNQmp3M252dlBmTTNwWG56NXZEMTlUV2JLU1ltQnJHeHNXYW45anM3TzZOcTFhb0FnSzFidDBJdWw4UEh4eWZmODQ2VWxCUk1tVElGRVJFUnB2czRac3dZMC9YUjBkR1lQbjI2NlhxcFZKcHZvTTdGaXhmZktNK2JQbll2WTl3Z3pkYldOdC9BRzdsY2pxQ2dJQUJBWW1MaWF4Mnp0SkJJSktZUjZxSUdFWEc0QzVFVmNuWjJSbHBhR2pJek0rSHU3aTQweS9EaHcvSFJSeDhCQUZhc1dJSCsvZnZqeElrVHVIWHJGbjcrK2VjQ0gzZkZpaFZvMUtnUlB2bmtrK2ZlSmprNUdhTkhqNGJCWU1EcTFhdnpiU3BsS2NZQzExTFRhdTN0N2FGVUtxRlNxZURxNm1xUmMxTFJzSFR4VHNYYlhnKzRhQUFBSUFCSlJFRlU0OGVQODYxZjV1WGxKYVFFcTE2OU9tSmlZcUJRS0N4K2Jub3pibTV1RnRzbzZubWtVaW04dmIyUm5Kd012VjV2S2xETGxpM0xVZlpFOUF6akxCeU9QQzFjVDc4eEh4d2NEQjhmbjN6WGx5OWYzdlR2akl5TWZOZHQzNzRkang4L2hvZUhCMEpDUXN3ZXYyTEZpbVpMUHVQSXorSERoNXY5T3IxZUQ2bFVpdmo0ZU5ObFQ3K0dLbCsrL0RPdmI1NWV4elFvS0FoZVhsNzVybis2eVAzbmZTbEluamQ1N0Y1bTBLQkJ5TWpJUVBQbXpaKzV6amd0blc4NFBwK2pveU95c3JKWW5oTFJxeXRidGl6dTM3K1BsSlNVZkwvQVJXalJvZ1dDZ29KdzU4NGRwS1NrWU51MmJmanJyNzhRSEJ5TXBrMmJGdWlZU1VsSjJMZHZIK2JNbVlQQXdNRG4zaTR3TUJDTkdqWENzV1BIY1AzNmRadytmZnIvc1hmdmNVM1cvZi9BWHp0eFBneDJBa3pKRXdFZUFpVVBLSnJuWTJWMjBLeE0wNndVdTYzN20rVnRCN3V6bzkyVjNYZGFsbWFtbFpscGFSN3lsSlpwSWtHSUlwNlJPSXh0YkRBWTI5aDIvZjdndHl1R0owVFlaNGYzOC9Id0lSZEQ5bGJaZHUxOXZROXVuL1htbk5Va2xVcmRjbjhSRVJHb3FLaEFkWFUxbEVxbFcrNlR0QTNubUF0L212TkZMcSt5c3RMbFJGQW1rekZMTkFrRUF0eCsrKzM0N3J2dm1Ody9hYm4wOUhTKzZwTWxvVkFJaFVLQmlvb0tjQndIanVPZzBXZ29nVW9JdVlSSUpJTE5ab1BaYktZRWFpdTYxbXRCNDhXelRWdnc5KzNiQndCWGZROTJwWXU3enNyUEgzLzhzZGxqZ0VRaTBWVnZ2MWFSUWVNS3pxWi9sNWJFY3lQL2R0ZVNtcHFLRlN0VzhNY1dpd1U3ZHV6QTk5OS9qOExDUWdCd1dSUkdYRGxucWJ0clhGNVQ3TSt3Q0NIWFRhRlFBR2lvdkdSTklCRGdrVWNlNFkvLzk3Ly9JU2NuQjlPbVRXdHgxZFRYWDMrTmpoMDd1Z3hTdjVMR3JSTXNac1E0azZmdXFnQjJYdjJrbGc3djU5d3dTek1tL1p2UmFIUVp3eUdWU3BtUGN1amN1VE51dXVrbXBqR1E2Nk5VS3BuTU9yMFNrVWprVWgza3JFQmx0ZVNCRU9LWm5Fa1FWak1NeWFYSk9tY1NyeVhuSWpxZERzRGY3NC9jcmVuZnBhM2phV21pczdhMkZoOS8vREh1dlBOT0ZCUVU0SlZYWG1ueHFEdC80bnllb09RcElhVFpZbU5qQVFBbEpTVnV1OC9HN2FSTmpSa3pobStacUs2dVJseGNIRWFOR25YVjczR2xGeHVqMFlpTkd6ZmlnUWNlYUZaYy9mcjE0NitNSGpod0FNWEZ4YzM2YzYzRm1jQ1d5V1J1dVQvbnY3TmFyWGJML1pHMjR6eVJjOWZQRHZFOEZvc0ZScU9SZno0TURRMzFtTXFiNGNPSGUwUVZJN2syb1ZDSUVTTkdzQTdqRWhLSmhML1lDelJVNkdpMVdrcWdFa0o0enBadFNwNTZqdXJxYWdCQVRVM05kZjlaNXhpR1U2ZE90V3BNTGVWcDhRQU5jMWduVEppQXZYdjNZc1dLRlhqKytlZXZXdVZMR2xpdFZ2NzhvWEgxcnp2UldURWhYcWh6NTg0QWdMTm56N3J0UHZWNlBSd09CLytDMnBoSUpNTEREei9NSHovMDBFT1hiY0ZvZk5YUFdYWFgxQ2VmZklMYTJsb01IVHEwV1hFSkJBSitQSURENGNELy92ZS9adjI1MXVKTVlMdXJTb3RGNHJ3bGxpeFpnc0dEQi9PdFB5eHY4MFFjeDZHeXNwTGZVRTM4ajkxdWQ1a3JLcEZJRUJrWnlUQWlWd3FGQXJmZGRodnJNRWd6ZE92V0RYRnhjYXpEdUN5SlJPSXl2OWVaUUtXMlJFSUk4UGZZSzBxZWVnN25PS256NTg5ZnRYam1jcHovbjljNkg4L056VzFaY05mSjArTDUvZmZmTVcvZVBOVFUxT0NERHo1QWZIeThXKzdYRnpoYjlvT0NncGp0aTZEa0tTRmV5RG5uOU9MRmkyNjVQN1ZhamRXclZ3Tm9TRzVlN2tya2hBa1RJSlZLRVJVVmhRa1RKbHh5ZTFWVkZaWXRXOFlmbno1OUdqLzk5Qk0vRk50cXRlSzc3NzdEVjE5OUJRRFl0V3RYc3dabTYvVjZGQlFVOE1lN2QrL0c4dVhMWVRRYXIrdnYyRkxPclltTmg1bTNKZWNHU0UrNmdubzVtemR2UmsxTkRiWnYzODc4Tms5VVZsWUdpOFVDbFVybHRtVmp4TE0wVGlCNWFoSzlmLy8rYnB2blRGb21QRHdjUTRZTVlSM0dWUVVFQkxpTUo3SGI3WmNzU0NPRStDZm4yS3VXVkRuNkEyY0hpTE9DOGtwYTgvbTBTNWN1QUlDNnVqb2NQSGp3bWwvZitMNlRrNU1CTkNRcno1dzVjOFd2WDc5K2ZTdEVlbTJlRnM4SEgzd0F1OTJPNU9Ua1N4WlJrYXR6SmsvRHc4T1p4VURKVTBLOGtETlJkKzdjdVRhL3J3RURCbURzMkxINC9mZmZBVFRNRlIwOGVMRExyRkdnNFNyUUF3ODhnTW1USjE4eUkyZnk1TWtZT25Rb05tM2F4SC9PNFhCZ3dZSUZHREJnQUpZdlg0NlJJMGZpdGRkZTQxK0FYM3Z0TlF3WU1BRDc5KysvWW16Ly9lOS9NWHo0OEV1dUZuNzY2YWU0L2ZiYnIvcG5XMHQrZmo0QVhIRWJaV3R6SnM3ZFBaN2dlazJZTUFGaFlXRVlPM1lzODlzOGtmTUV6bm1DU3Z5TFJxTnhhVjFXS3BVdG5oSGRsaVFTQ2NhTkcrZVJzWkdHcFB1b1VhT1l6OGh0anNEQVFKY0VxczFtZzA2bm93cFVRdnljczNQTDA4OXIyMExqcE9PVmtwL09DNWgvL2ZYWEpiY2RPWEtFLzlpWldHb053NGNQNXo5ZXVuUXB2K0Mwc2NieE5yN2RPYmJOYnJkai92ejVMaDAyVG12V3JPR1RtbTJOUlR6T2M2YkxKYnlkWGFPWEsvSnAvUFYwY2ZGU3pwRjFMQmNtMDhwTFFyeFFZbUlpZ0licVE0N2oydlNOYlhPdU9Eck5uRG56c3AvLyt1dXZyL2xubjN6eXlXYmZqOVBjdVhNeGQrN2M2LzV6cllYak9PVGs1QUFBZXZmdTdaYjdkTTQ4TFNzcmM4djl0ZFN6eno2TFo1OTkxaU51ODBUT3ltRktudnFmeXNwSzFOZlg4OGR5dWZ5YW0yWlppb3VMUTNwNituVzlGaEQzU0UxTlJjZU9IVm1IMFd4QlFVR0lpb3JpeC9iVTE5ZERwOU41Wk5VMUljUTlPblhxQk9EdlRpNS8wbmljV1dWbDVXV2ZDN3QyN1lyZmYvOGRaV1ZsV0x0MkxSNTQ0QUVZalVhc1g3OGVwYVdsL05lZE8zZU9INjBXRVJIaDByMTN1VVJjNDg4MW5VTjkxMTEzWWYzNjlTZ3FLc0w1OCtjeGUvWnN2UExLSzRpUGo0ZlZhc1dYWDM2Sm8wZVA4bCsvWmNzV2RPdldEVjI2ZE1ISWtTUHg5ZGRmNDlpeFl5Z3FLc0xreVpQeDZLT1BJaVVsQldhekdULysrQ095c3JKY0tqMGIzLysxWXIzZXYwdEw0cm1SZnp1Z29US3l1cm9hNTg2ZGc5VnFoYzFtdzRvVkt6QnYzanhFUjBkRHJWYmo3Tm16MkxScEUrNisrMjZvMVdvc1c3WU1lWGw1L1BmUWFEVFl1blVyWnN5WXdYK3VjWExWSDJlSE8zL2VuU1BzV0tES1UwSzhrRktwaEZLcGhFNm5jM25oSk82bDFXcFJYbDZPcUtnb3Q4MDhkYzdHdVhEaGdsdnVqN1FONXdtU0oyM0hKbTJ2cHFiR3BUcEVLcFV5bTl0MFBmcjE2OGRYdlJQUEVCTVQ0L0h0K3BjVEhCenNNZ3JDYXJYU0RGUkMvSmp6dkxhb3FJaHhKTzcxeXkrL3VJemcrdnJycnkrYnFKc3laUXIvOFh2dnZZZisvZnRqMkxCaEtDNHV4a3N2dmNUZlpqUWE4ZUNERCtLNzc3NEQ0TnFkV0ZKU2NzbjNibHpKZXZIaVJaZmJnNEtDOE82NzcvSVZmc2VPSGNNOTk5eURzV1BIWXRpd1lUaDE2aFRTMHRMNHIxKzFhaFVPSGp3SWp1TWdGQXF4Wk1rUy9zS2VUcWZEa2lWTDhPQ0REMkxHakJuWXUzY3Yzbm5uSFplT2ljYXhscFdWWGZKNjBEalc4dkx5UzI1di9GNjR1TGpZNWU5eW8vRmM3NzhkQUg1ZXZFNm53NlJKay9EUVF3OWgzTGh4QUlBNzc3eVQvN3JGaXhkanlKQWh1T2VlZTlDN2QyOE1IanlZdiszZWUrKzlaS0ZzNDEwblJVVkZmcGRBZGY0L3M1enhMbHEwYU5FaVp2ZE9DR214UTRjTzRlVEprMGhMUzBPUEhqMVloK09YRGg0OGlMVnIxNkpmdjM2WU5tMmFXKzR6TEN3TTc3Ly9QaW9ySzVHWm1la3htN25KOVhuLy9mZHg5dXhaekpzM2o1OWpTM3liMVdwMXFUSUpEZzVHUkVRRXc0aWFUeUFRb0ZPblRpZ29LR2pXTEdyU3RrSkNRakJwMGlSbTIyWnZsRVFpZ1ZBb2hNVmlBZEJRUVdPejJXaitNeUYrcUtTa0JOOTg4dzF1dXVrbVRKbzBpWFU0YmpGeTVFaVhVV1pBdzhLaVZhdFc0Y0tGQ3hnMmJCai8rUTRkT2lBK1BoNm5UNTlHWFYwZDR1UGo4Y1FUVHlBek14TkNvUkNmZnZvcE1qSXk4UFRUVDJQKy9Qbm8zcjA3bGk1ZGlrOCsrWVJ2RGErdXJzWWZmL3lCbXBvYTNITExMZmpnZ3crd1lzVUtWRlZWQVdpNHNIdjA2RkdZVENiK29yNVVLc1c0Y2VOZ3NWaWcwV2hnTnBzaGs4a3dZOFlNekowN0Z6dDI3RUJZV0JneU16UHgwa3N2b1YrL2Z2ekY0TkRRVU54eHh4MlFTQ1RRYXJXb3E2dERaR1FraGcwYmh0ZGZmNTFQbU52dGRyejc3cnY0K09PUCtabTNWVlZWK1BQUFAyR3hXSERMTGJmZ1AvLzVqOHN1aTZxcUttUmxaY0ZxdFNJeE1SSC8rYzkvc0d6Wk12NzJtcG9hSEQ1OEdEYWJqVy9GYjI0ODlmWDFyZkp2MTZ0WEw1dzVjd1lWRlJWUXFWVDQxNy8reGNlU21wb0txOVdLQ3hjdVFDZ1VJaVVsQlcrKytTYjY5KytQeU1oSUhEaHdBREtaRFBQbnorY1Rya0JENG56RmloVjhYTFcxdFRoOCtEQzBXaTE2OWVwMUl6K09YbVBMbGkzNCtlZWZNVzdjT0pmSGlEc0pPTHJVUzRoWFdycDBLZWJObTRjbm5uZ0N5NWN2WngyT1gzcnR0ZGZ3d2dzdjRQLys3Lyt3Wk1rU3Q5M3Y2Tkdqc1hQblRtelpzZ1hqeDQ5MzIvMlMxaE1mSDQrTEZ5L2k3Tm16Zk1zYThWME9od05xdFpxdmxoQ0x4VXhuTnJXVVdxM0dsMTkrZWMzRkZhVHRpRVFpM0h2dnZUNVJDV3cwR2wzbXZnVUhCL1BMWXdnaC91SFFvVU5JVDA5SDM3NTljZmp3WWRiaEVFSTgxTFJwMC9ENTU1L2prMDgrdWVLb3dMWkdiZnVFZUtrK2Zmb0FBTC9JaWJqZnJsMjdBQUJEaHc1MTYvM2VmdnZ0QUlEZHUzZTc5WDVKNnlndkw4ZkZpeGNSRlJYbFZmTUtTY3RWVkZUd2lWT0JRQUNGUXNFNG9wWlJxVlM0NDQ0N2FJRVVJODRGVWI2UU9BVWE1c0tGaFlYeHgzVjFkUzdWMllRUTM1ZVFrQUFBT0hIaUJPTklDQ0dlTENzckMwQkQ5UzRybER3bHhFdjE3dDBiNGVIaCtQUFBQNkhWYWxtSDQzY01CZ04rK2VVWGhJU0V1RDE1MnJkdlh3QkFkbmEyVysrWHRJNjllL2NDQUlZTUdVSkpLRDlRVVZIaE1nOUxwVko1OWY5N2x5NWRYRGJ4RXZjWk9IQWd1blhyeGpxTVZoVVJFWUhRMEZEKzJHUXk4ZTJRaEJEZko1UEowTDU5ZXhpTlJwY1pvSVFRNGxSYlc0dUNnZ0pJSkJLa3BLUXdpNE9TcDRSNHFZQ0FBSXdkT3hZT2h3UGZmLzg5NjNEOHpvRURCK0J3T0pDZW51NHlaTndkbkROMTh2UHpMenRjbm5pMi9mdjNBL2k3Z3BqNExyMWU3OUxpTHBmTElSUjYvNmxYU2txS1Z5NHI4bWI5Ky9kSHYzNzlXSWZSSmlJakkxM21kOWZXMXZKYm93a2h2cTkvLy80QUdscjRDU0drcWVQSGo0UGpPQ1FsSlVFa0VqR0x3L3ZQNEFueFkzZmRkUmNBOEpzVmlmdHMzTGdSQURCMjdGaTMzN2RDb1VEUG5qMWhNQmp3NjYrL3V2Myt5WTA1Y09BQUFDQTlQWjF4SktRdG1Vd20xTlhWOGNlUmtaSDhNZ1Zma0phV2hrR0RCckVPd3kvMDdkc1hBd2NPWkIxR200cU1qSFJaR0ZWVFU4TXZFQ0dFK0RibktMSWpSNDR3am9RUTRvbnk4L01CL0YxQXhBb2xUd254WW1QR2pFRkFRQUQyN3QxTFZScHVWRnRiaTIrLy9SWVNpUVFQUGZRUWt4aWM5L3YxMTE4enVYL1NNaGN1WE1ESmt5ZWhVQ2lZenV3aGJhdSt2dDVsZG1OUVVKQkxhN0t2Nk51M0w0WVBIKzdWWXdnOG1VQWdRRVpHaGw4a3FRVUNBYVJTcVVzQzFXZzBVZ0tWRUQvUXMyZFBBQTBiNXdraHBDbm5NcmxldlhveGpZT1NwNFI0TWFsVWlqdnZ2Qk5tc3hsZmZQRUY2M0Q4eHZidDIyRXltWkNSa2NGczhZdXpaZGJaQWs2OGc3TmkrZTY3Ny9hSjltMXlLWTdqWE9aUWkwUWluOTRnbnBxYWluSGp4akZ0by9KRlFxRVF3NGNQOTlsVy9jdHhKbENkbzNBNGpvUFJhSVRKWkdJY0dTR2tMZlh2M3g4Q2dRQy8vLzQ3UGQ0SklTNDRqc1BtelpzQkFPUEdqV01hQzcxekk4VEx6Wmd4QXdEdzJXZWZNWTdFZnl4YnRnd0FNSDM2ZEdZeHBLU2tRS2xVNHNTSkV6UmczNHM0azZjVEpreGdIQWxwSzJxMUdoekg4Y2NLaGNMbkt6T1RrcEl3ZWZKa2w3bVZwT1dDZ29Jd2NlSkVwa3NSV0JFSUJJaU9qdVpIWEhBY0I0UEI0RElDZ3hEaVc4TEN3akIwNkZEWTdYYjgrT09Qck1NaGhIaVFZOGVPUWFQUjRPYWJiMFppWWlMVFdDaDVTb2lYR3pGaUJOcTNiNC9zN0d3Y1BYcVVkVGcrcjZDZ0FQdjI3WU5LcGNMa3laT1p4U0VXaS9INDQ0OERBRDc4OEVObWNaRG1LeTR1eHVIRGh5R1ZTakYwNkZEVzRaQTJVRkZSNGJMRVRhVlMrVTJGY1Z4Y0hCNSsrR0VvbFVyV29YZzFtVXlHQng5OEVCMDdkbVFkQ2pQT0JLcEVJdUUvcDlmcllUYWJHVVpGQ0dsTkRvY0RGb3NGZFhWMXNGcXQvQjRIU3A0U1FocjcrZWVmQWNBalJoajV4eGs5SVQ1TUpCTGhuLy84SndEZzlkZGZaeHlONzN2Ly9mY0JBTk9tVFlOWUxHWWF5OFNKRXdFQVc3WnNjYWwwSTU1cDVjcVY0RGdPRHo3NElOK1dTbnlIWHErSHpXYmpqMlV5bWQrMXNrZEVST0NoaHg3Q3JiZmV5am9VcjVTVWxJU3BVNmNpT2pxYWRTak1DWVZDeUdReWw5ZFp2VjRQaThYQ01DcENTR3VvcWFsQmVYazVkRG9kOUhvOXRGb3Q3cjc3Ymd3ZVBKakdVUkZDWEd6WnNnVUErNVo5QUJCdzlJNmJFSzlYVlZXRitQaDQxTlRVNE9USmsralNwUXZya0h4U2NYRXhPbmJzaU9EZ1lCUVZGVEYvZzh0eEhIcjI3SW44L0h4czI3WU5ZOGFNWVJvUHVUS0h3NEV1WGJyZy9QbnorUDMzMy9uTnNzUTNtRXdtbHdWUmtaR1JQcmtnNm5xY09uVUt1M2J0b3ZsMXpSQVVGSVFoUTRZdzN5THJpZXgyTzNRNkhYOWhRaUFRUUNhVDhXMzloQkR2b3RmcnJ6cUdZKzdjdVhqdXVlZm9QSWtRQXJWYWpiaTRPSWhFSWxSVlZia3NsV1NCS2s4SjhRR1JrWkY0NXBsbllMZmJzV0RCQXRiaCtLdzMzbmdEZHJ2ZFl5cURCQUlCbm4vK2VRREFlKys5eHpnYWNqWGJ0bTNEK2ZQbmtacWFTbThJZkl6RDRVQlZWUlYvSEJnWTZQZUpVd0JJU0VqQTlPblQwYmx6WjlhaGVMVDQrSGhNbXphTkVxZFhJQktKWEtxNE9ZNURaV1VsNnV2ckdVZEdDTGxlTlRVMUxvblRnSUFBQkFVRnVWU1l2L2ZlZTlpd1lRT0w4QWdoSG1iVHBrMXdPQndZTjI0Yzg4UXBRSlduaFBnTWc4R0F6cDA3UTYvWEl6czdHNm1wcWF4RDhpbUZoWVZJU2twQ2VIZzR6cDQ5QzdsY3pqb2tBRUIxZFRYaTR1SmdzVmhRV0ZpSVRwMDZzUTZKWE1iUW9VT3hiOTgrZlA3NTU1ZzZkU3JyY0VncktpMHQ1VDhXQ29XSWlZbGhHSTFuT25QbURQYnMyWVBxNm1yV29YaU0wTkJRREJreUJFbEpTYXhEOFFvMm13MDZuUTUydXgzQTMyMzlqZWVpRWtJOG0xcXQ1aC9EVVZGUkxzbVF5c3BLZnE3eHFsV3JzSERoUXA5ZnRrZ0l1YnBldlhvaEp5Y0htemR2NXVjaXMwU1ZwNFQ0Q0tsVWluLy8rOS9nT0E2Wm1aazBBN01WY1J5SFo1NTVCaHpINFIvLytJZkhKRTZCaGhtRHp6Ly9QR3cyRzE1NDRRWFc0WkRMeU1yS3dyNTkreEFiRzR2Nzc3K2ZkVGlrRlpXWGw3c2NxMVFxUnBGNHRpNWR1bURHakJubzE2K2YzeWU3eEdJeDB0TFNNSFBtVEVxY1hnZXhXSXpvNkdoK0FadkQ0WEJwNXllRWVEYU80L2pFS2RBd3JxU3hzTEF3L3VPMHREUjg5OTEzYm91TkVPSjU4dlB6a1pPVEE2VlNpVHZ1dUlOMU9BQW9lVXFJVDVrMWF4YVNrNVB4MjIrL1lkV3FWYXpEOFJuZmYvODl0bTNiaG80ZE8yTGh3b1dzdzduRXJGbXpFQlFVaEUyYk5xRzR1SmgxT0tTSlYxNTVCUUN3Y09IQ1M5NHNFTzlWVVZFQmg4UEJINnRVS3FxU3VRcXhXSXlNakF3ODl0aGo2TjY5TzU4RTh4ZENvUkJKU1VtWU9YTW1oZ3daUWpNN1cwQWlrU0E2T3BwL25Ea1RxSTBUTW9RUXo5UzRxT05hcjVVU2lRU3JWNjl1NDRnSUlaN3M2NisvQmdEY2VlZWRIblBPU0czN2hQaVlYMy85RllNR0RVSjBkRFNPSFR1RzJOaFkxaUY1TmExV2l4NDlla0N0VnVPSEgzN0ErUEhqV1lkMFdTKysrQ0lXTDE2TU1XUEdZTnUyYmF6RElmL2YzcjE3TVd6WU1LaFVLcHc5ZTVabVlmb0lnOEhnc2doSkxwZFRNdXc2VlZkWDQ5Q2hRemh4NG9SUFZ3K0tSQ0lrSmlZaVBUMGRVcW1VZFRnK3dXcTFRcWZUOGNrWWtVZ0V1VnpPejBVbGhIaW04dkp5L3FKajA5Zk42dXBxMU5UVUFHaEltc3lmUDUrVzRCTGlwNHhHSTFRcUZlcnE2bEJRVUlERXhFVFdJUUdneWxOQ2ZNN0FnUU9SbVprSm5VNkg2ZE9uVS92K0RlQTREblBuemtWNWVUa2VlT0FCajAyY0FzQzhlZk1RRVJHQm5UdDNJanM3bTNVNEJIK1Bld0NBMTE5L25SS25Qc0pzTnJza1RzUER3eWx4MmdJUkVSRVlOV29Vbm5qaUNmVHYzOS9uSGgvQndjSG8wNmNQSG4vOGNZd2RPNVlTcDYwb0lDREFwUUxWYnJkRHA5TzVWSUlUUWp4UFNFZ0kvN0ZXcTRYUmFJVEpaSUplcitjVHAwQkRWYm5kYnNmcnI3L09Ja3hDQ0dPclY2OUdYVjBkUm8wYTVUR0pVNEFxVHdueFNTYVRDU2twS1RoOStqUmVmZlZWbW9YWlFzdVhMOGZzMmJQUnZuMTdIRDkrSE9IaDRheER1cXBseTVaaHpwdzU2Tm16SjNKemM2bUZtREhuLzBkU1VoTHk4dkpjdHNrUzcrUndPRnptbklyRllpaVZTb1lSK1E2SHc0SFRwMC9qMkxGaktDb3E4c3BFbUZBb3hFMDMzWVR1M2Jzak1UR1JLaUhibU1WaWdVNm40NDhsRWdua2NqbTk5aEhpZ1RpT2cxNnY1NWRDWFVsWVdCajBlajF1dnZsbUJBWUdvclMwRk5IUjBXNktraERDbXMxbVE3dDI3VkJSVVlHOWUvZGl5SkFockVQaVVmS1VFQitWbDVlSDlQUjBtRXdtZlAvOTl4NHphTmxiN04rL0gwT0hEa1ZnWUNCMjdkcUZBUU1Hc0E3cG1pd1dDOUxTMHBDZm40OTMzMzBYVHovOU5PdVEvSlpPcDhNdHQ5d0NuVTZIZmZ2MjRmYmJiMmNkRW1rRnBhV2wvTWNDZ1lER29yUVJrOG1FRXlkTzRQVHAweWd0TGZYb1JLcno1NkJMbHk1SVRrNzIrSXRzdnNaa01zRmdNUERIQVFFQmtNbGtsRUFseE1NMGJzc0hHcDQ3bTg1QkRRc0w0NTlESDM3NFlheGR1eGJQUHZzczNuNzdiYmZIU3doaDQ4c3Z2OFNERHo2SXRMUTBaR1Zsc1E3SEJTVlBDZkZobXpadHdqMzMzSVB3OEhBY1BueVlOdnMyMDRVTEY5QzdkMi9vOVhwODhza25tREZqQnV1UW1pMHZMdyszM25vcnBGSXBqaDgvanJpNE9OWWgrYVY3N3JrSDMzMzNIV2JQbm8wUFAveVFkVGlrRlpTVmxibTgwYVBIbG51WXpXYWNPWE1HNTg2ZFEwbEppY3ViYjFaQ1FrTFFybDA3ZE96WUVWMjdkblZwUlNYdWQ3a0VxbHd1WnhnUklhU3hwby9SME5CUWhJU0V3R1F5d1c2M1F5S1JJRFEwMUdVcHpMRmp4OUN6WjA4RUJ3ZWp1TGdZTXBtTVJlaUVFRGVxcjY5SGZIdzh5c3JLc0dIREJ0eDc3NzJzUTNKQnlWTkNmTnkvLy8xdnZQenl5K2pTcFFzT0hqeElMYWJYb05mcmNmdnR0eU12THcvLytNYy84UDc3NzdNTzZib3RXTEFBYjc3NUp2cjE2NGZmZnZ1TktuRGM3SXN2dnNEVXFWTVJHeHVML1B4OGFqZnpBUnFOQnZYMTlmeHhiR3dzUGE0WTBldjFLQ29xUWxsWkdiUmFMWFE2bmN2L1RXc1RpOFdReVdTUXlXU0lpNHREZkh3OFBhWTlVRTFORGFxcnEvbmp3TUJBU3JZUTRnSE1aalAwZWoxLzhURW9LS2paejZFelo4N0V5cFVyTVczYU5IejIyV2R0R1NZaHhBTXNYYm9VOCtiTlEzcDZPbjc5OVZlUE85ZW01Q2toUG83ak9OeDMzMzNZdUhFamtwT1RzWGZ2WHFoVUt0WmhlYVRLeWtxTUhqMGFXVmxaR0Q1OE9INzY2U2VQZTlKdWpycTZPdlRxMVFzblQ1N0V2Ly85Yjd6NDRvdXNRL0liUlVWRlNFMU5oY0Znd0w1OSt6QjQ4R0RXSVpFYlpEUWFZVFFhK1dPWlRJYkF3RUNHRVpIR09JNURkWFUxbjBpdHFxcENiVzB0VENZVExCWUxMQllMckZZcjdIWTdIQTRISEE0SGhFSWhSQ0lSQkFJQkFnSUNFQmdZaUtDZ0lBUUhCL050bzNLNUhISzVISkdSa1Y3NU91Q1BtaVpRZzRLQ0VCVVZSZjkvaERCU1gxOFByVmJMSjA3RllqRVVDa1d6SDVObFpXVm8zNzQ5QkFJQi92enpUeVFuSjdkbHVJUVFodlI2UFc2NjZTYVlUQ1ljUG53WWZmdjJaUjNTSlNoNVNvZ2ZzRmdzbURoeElyWnQyNGJFeEVUczI3Y1BNVEV4ck1QeUtEcWREcU5HalVKMmRqWUdEUnFFSFR0MklEZzRtSFZZTFZaUVVJQ1VsQlJ3SEllZE8zZDYxTEJ0WDJXeFdOQ25UeC9rNWVWaC92ejVlT3V0dDFpSFJHNVEwNFUwSVNFaHREV2RFQS9XZEs0aVBXWUpZY1BoY0tDaW9vS2ZXUzBTaWFCUUtGeGE4NXRqMGFKRmVPV1ZWekI2OUdoczM3NjlMVUlsaEhpQVo1OTlGdSs4OHc0bVRKaUFUWnMyc1E3bnNpaDVTb2lmc0ZxdHVQZmVlN0ZseXhZa0pDUmc3OTY5YU5ldUhldXdQSUpHbzhHb1VhT1FrNU9EMjIrL0hkdTNiMGRRVUJEcnNHN1lWMTk5aFNsVHBrQ2hVQ0FuSjRmK3Y5c1F4M0Y0K09HSHNXN2RPbVJrWkdEUG5qMlFTQ1Nzd3lJM3dPRndvTHk4bkQ4V2lVUlV0VStJRjNCV0h6dUZob1lpTWpLU1lVU0UrQmVPNDZEUmFHQ3oyUUEwTElPU3krVXRPaStxcmExRmh3NGRVRmxaaVhYcjFtSEtsQ210SFM0aGhMSHM3R3owN2RzWFFxRVFaOCtlUmZ2MjdWbUhkRm5YZCttSEVPSzFBZ0lDc0hIalJreVlNQUduVHAzQ2JiZmRodDkvLzUxMVdNemw1ZVdoVDU4K3lNbkp3YkJodzdCanh3NmZTSndDd0FNUFBJQ25ubm9LR28wR3c0WU44NGhGSzc1cThlTEZXTGR1SGVMaTRyQmh3d1pLbkhxNXBvbFRBSlE0SmNSTFJFWkd1aXp4cXEydFJWVlZGY09JQ1BFdk9wM09KWEVxazhsYWZGNFVHaHFLVmF0V0FRRG16cDFMNTdLRStCaTczWTRISDN3UWRyc2RMNzMwa3NjbVRnRktuaExpVnlRU0NUWnMySUNaTTJlaXJLd01nd1lOOHVzQjdOOTg4dzM2OXUyTEN4Y3VZUExreWRpMmJadlB6VEo4NTUxM01INzhlQlFXRm1MTW1ERnR1bGpGWDYxWnN3WXZ2L3d5d3NMQ3NHUEhEa3F5ZVRtTzQxQlJVY0VmQ3dRQ3hNWEZNWXlJRUhLOXBGS3B5NFhRMnRwYWw5bkZoSkMyWVRBWVlMVmFBVFM4ZmtaRlJTRWdJT0NHdnVlZGQ5Nkp5Wk1ubzdLeUVvODk5bGhyaEVrSThSQnZ2dmttQ2dzTDBhdFhMeXhZc0lCMU9GZEZiZnVFK0ttUFB2b0k4K2JOZzhWaXdlelpzN0ZreVJLWFNnMWZaamFic1dqUklyejExbHVRU0NSNDdiWFg4T3l6ejdJT3ExWFYxOWVqcHFZR1pyTVpITWVodExRVW4zNzZLYzZmUDQ4ZmYvd1JZckdZZFlnK1llM2F0WmcrZlRvQVlPZk9uUmc2ZENqamlNaU4wbXExL0JzL29LSGlWQ1FTTVl5SUVOSlNsWldWTUp2Ti9IRkVSQVRDd3NJWVJrU0k3MnE2WURFOFBCemg0ZUd0OHIzVmFqVTZkZW9FczltTUgzNzRBZVBHald1Vjcwc0lZZWZFaVJOSVRVMkZ6V1pEZG5ZMlVsSlNXSWQwVlpROEpjU1BIVHAwQ1BmZWV5OUtTMHZScFVzWHJGcTFDaGtaR2F6RGFsTlpXVm1ZTVdNR2poMDdCcmxjamkrLy9CSWpSb3hnSFZhck1wbE1NQmdNbDcwdFB6OGZuMzc2S2RhdFcwZXQ1VGZvcTYrK3d0U3BVOEZ4SEw3NTVodE1uRGlSZFVqa0JqWGQxaDBWRmVYVmkrTUlJWmRlRUltTWpFUm9hQ2pEaUFqeFBVM1BQZHRpV2R2bm4zK09hZE9tUVNhVDRlVEprNURMNWEzNi9Ra2g3bU94V05DelowK2NPblVLLy96blAvSE9PKyt3RHVtYXFHMmZFRC9XdjM5Ly9QSEhIeGcvZmp6T25EbURRWU1HWWM2Y09UNDVHNnltcGdiejU4OUhuejU5Y096WU1Rd2JOZ3paMmRrK2x6aTFXcTFYVEp3Q1FQZnUzZkhvbzQ5aTZOQ2hMZ3MxeVBYNThNTVA4ZEJERDRIak9LeGR1NVlTcHo3QWFyVzZKRTVEUWtJb2NVcUlEMmh5azhOS0FBQWdBRWxFUVZTNnFLYXFxZ29tazRsaFJJVDRGcXZWNnZMZUlTQWdvTlVUcHdBd2RlcFVQUExJSTlEcGRKZ3dZUUtvQm93UTd6Vjc5bXljT25VSy9mdjN4eHR2dk1FNm5HYWg1Q2toZms2bFVtSExsaTM0OHNzdm9WUXFzV3paTWlRbUptTGx5cFV1bFJyZXFyNitIbXZYcmtYMzd0MnhaTWtTUkVkSFk4V0tGZGk5ZXpjNmRPakFPcnhXMXpoeEdod2NESlZLaGRqWVdNaGtNZ2lGRFUvNVBYdjJoRXFsUWxwYUdrcEtTbGlGNnBVNGpzT0xMNzZJek14TVNDUVNiTm15QlpNblQyWWRGcmxCRG9jRFdxMldQeGFMeFczeXhvOFF3b1pjTG5jWnYyRXdHRnphK1FraExXTzMyNkhUNmZoRXBrZ2tna3dtYTVQN0VnZ0UrUERERDVHUWtJQ0RCdy9pdWVlZWE1UDdJWVMwclRWcjFtRFZxbFdJaW9yQ3BrMmJ2S1lia3RyMkNTRThuVTZIek14TXJGKy9IaHpISVQ0K0hxKy8vanJ1di85K3I1dVJhYmZic1huelppeGN1QkNGaFlVUUNBUzQ0NDQ3OFBISEh5TW1Kb1oxZUcyQzR6aVVsWlh4eHpFeE1YekNGSERkT0p5Ym00dHg0OFloT2pvYVAvNzRJL3IxNitmMmVMMU5YVjBkcGt5WmdzMmJOME1xbFdMYnRtM28zNzgvNjdESURXcjZ1QkVLaFQ3N0hFR0lQM000SE5Cb05MRGI3ZnpuWkRLWnp5MktKTVJkbWo2bUJBSUJsRXBsbTg4SlAzbnlKSHIwNkFHTzQ3Qmh3d2JjZmZmZGJYcC9oSkRXazVlWGgzNzkrcUd1cmc0N2R1ekFxRkdqV0lmVWJGUjVTZ2poeVdReWZQWFZWemh5NUFpR0R4K09vcUlpUFBqZ2craldyUnRXckZnQnZWN1BPc1JycXE2dXh1clZxNUdhbW9wNzc3MFhoWVdGeU1qSXdJRURCL0Q5OTkvN2RGS2s4UnRDa1Vqa2tqZ0Y0SEpWTHkwdERVOCsrU1FxS3lzeGVQQmdMRisrM0cxeGVpUG5RUFBObXpjaklTRUIyZG5abERqMUVXcTFtdjlZSUJCQXBWSXhqSVlRMGxhRVF1RWxpUjJkVG9mNitucUdVUkhpdmJSYXJVdmlWS0ZRdUdYQlltSmlJbGF2WGcyNzNZNkhIMzRZZi96eFI1dmZKeUhreHBXVmxXSEVpQkdvcTZ2RHYvNzFMNjlLbkFKVWVVb0l1WW9EQnc3Z1gvLzZGdzRlUEFpZ29RMTg2dFNwbURGakJ0TFMwaUFRQ0JoSDJJRGpPT1RsNVdIVnFsVll1WElsUDhzekxTME5peGN2OXJvbjVwYTZWdVZwNDJVNFFVRkJpSTZPeGtjZmZZU25ubm9LOWZYMW1EaHhJajcrK0dNYXdOOEl4M0ZZdlhvMU1qTXpZVEtaTUhyMGFIejk5ZGVJakl4a0hScHBCWTAzY1R2ZitIbGJsVDBoNVBwY3JnSlZvVkI0VGRzZ0laNUFwOVBCWXJId3gzSzVIQUVCQVc2TjRaVlhYc0dpUllzZ2w4dVJsNWVIMk5oWXQ5NC9JYVQ1VENZVGV2ZnVqWk1uVDJMeTVNbFl0MjdkSllVK25vNlNwNFNRYXpwMDZCQ1dMbDJLSDM3NEFYVjFkUUNBVHAwNjRmNzc3OGZZc1dQUnIxOC90Ny9wcUsrdng5R2pSN0Y5KzNaODg4MDNLQ3dzQkFBRUJnWmkzTGh4eU16TXhKQWhROXdha3lmUWFEUjhGVTFRVUJEQ3c4TWhGQXI1WWY0T2h3T0E2eGJ4L1B4ODNIMzMzVGh6NWd3aUlpTHd3UWNmNEpGSEhtSDJkL0FVQlFVRm1EMTdObjcrK1dlSVJDSzgrdXFyZU82NTU3enVoWjVjWHVNeEZnQnQ0Q2JFbjlqdGRsUlVWUEJ6R3QzVmJreUlMekFZREM1TDF4cWZVN3FUM1c3SHpKa3pzWHIxYWlRa0pDQTNONWNXUFJMaWdSd09CMGFNR0lHOWUvZGk0TUNCMkwxN3QxZU96S0hrS1NHazJmUjZQWll2WDQ0dnZ2Z0NKMCtlNUQ4ZkdSbUo4ZVBIWThDQUFVaEpTVUdQSGowUUZoYldxdmR0TXBtUW41K1AzTnhjL1BiYmI5aTZkU3QwT2gxL2UrZk9uVEZseWhSa1ptWkNxVlMyNm4xN0U2dlY2aks0LzNJQ0FnSWdrOGxjS29kTkpoTXlNelB4MldlZkFRQUdEeDZNVHovOUZGMjZkR256bUQyTnpXYkRraVZMc0dqUklsaXRWaVFsSmVIenp6L0hiYmZkeGpvMDBrcXNWcXZMZ3FqZzRHQkVSVVV4aklnUTRtNlhTNkNxVkNxNlFFYklWUmlOUmhpTlJ2NDRMQ3dNRVJFUnpPS3hXQ3dZTTJZTTl1M2JoNzU5KytLWFgzNmhLbkpDUEFqSGNYamdnUWV3ZnYxNmRPM2FGVmxaV1Y3YndVZkpVMEpJaTV3OGVSTHIxNi9IOXUzYmNmVG9VWmYyTjZGUWlCNDllcUJIang3bzBxVUw0dVBqY2ROTk55RW1KZ2Fob2FFSURnN21md2tFQXRUVjFmRy9hbXRyVVY1ZWpyLysrZ3NYTDE3RTJiTm4rYVJwMC90SVRVM0Y2TkdqTVduU0pQVG8wWVBGUDROSFVxdlZMdjlXalVra0VrUkhSMSt4dW1ibnpwMllQWHMyenAwN2g0Q0FBTHo0NG90NDZxbW5tSjRZdXd2SGNkaXhZd2Ztelp1SFU2ZE9RU1FTWWU3Y3VYampqVGNRRkJURU9qelNTdXgydTh1Y1U0bEVBb1ZDd1RBaVFnZ3JOcHNOR28yR0VxaUVOSVBaYkVabFpTVi83Q2tYSHF1cnF6Rm8wQ0Q4K2VlZlNFOVB4Lzc5KzJrRUR5RWVnT000UFB6d3cxaTNiaDFpWTJPUmxaV0ZkdTNhc1E2cnhTaDVTZ2k1WVJxTkJqLzk5Qk1PSGp5SW5Kd2NIRHQyako4NzJscUNnNFBSdlh0M3BLYW1JajA5SFNOR2pFQmNYRnlyM29jdmFOcUtMQktKd0hFY1JDSVJnb09ERVJvYWVzMVp0VmFyRllzV0xjSTc3N3lEK3ZwNmhJU0U0S1dYWHNLY09YTmF2YUxZVSt6YXRRc0xGeTVFVmxZV2dJYksyeFVyVmlBaElZRnhaS1ExT1J3T3FOVnFQbEVpRkFwOWVva2NJZVRhNnV2cm9kVnFYWjRYbEVvbEpWQUphYVMrdmg0YWpZWS85clFMandhREFSa1pHY2pQejhmQWdRT3hiOTgrU3FBU3doREhjWmcyYlJyV3JGa0RwVktKckt3c2RPalFnWFZZTjRTU3A0U1FWbWUzMjVHWGw0ZUNnZ0tjUG4wYVJVVkZLQzR1UmxsWkdhcXFxbEJkWFEyTHhRS2J6UWFPNHlDUlNCQVFFSUNJaUFoRVJrWWlKaVlHN2R1M1IzeDhQTHAyN1lyRXhFU2twS1RRU2RBMU5FME1SVVJFM0ZDeXM3UzBGUFBtemNPR0RSc0FBT0hoNFhqNTVaZng2S09QZWtTbHdZM2lPQTU3OSs3RlN5KzloTjkrK3cxQXd3Ylh4WXNYWStMRWlSNnpFSTIwbm9xS0N0aHNOZ0JVWVVZSStadkZZbkVaQlNRU2lhQlVLdWwxZ0JCYy9zS2pTcVh5dU1kSFJVVUZNakl5Y09yVUtZd1lNUUxidG0yajl3NkVNTUJ4SEdiUG5vMlBQdm9JTXBrTUJ3OGV4QzIzM01JNnJCdEd5Vk5DaU50WnJWWStnU0dSU0NBV2l6M3VCTXdiNmZWNmZxRlhhNzd4eTh2THc4S0ZDN0YxNjFZQWdGZ3N4a01QUFlTWk0yZGl3SUFCTi96OTNhMjB0QlJmZmZVVmxpNWRpdUxpWWdBTk0zT2ZlZVlaekpvMWkwNjBmVlRqeHdkQTI3VUpJYTR1bDBCVnFWUU1JeUtFUFk3am9GYXIrWVdqbm43aFVhMVdZK0RBZ1RoejVnejY5T21EUFh2MitHelhGQ0dleUdhellkS2tTZmp1dSs4UUZSV0Znd2NQSWlrcGlYVllyWUtTcDRRUXQ3SGI3VEFZRExCWUxDNmZEd2dJUUZSVUZHMjV2UUZOMjZsa01sbXJiekU4Y2VJRVhuMzFWV3pldkJsbXN4a0FrSkNRZ0tlZWVncmp4NDlIZkh4OHE5NWZhektiemRpL2Z6OCsvZlJUYk5xMGlaOEptNWFXaHRteloyUHExS24wOCtmRFRDWVREQVlEZnh3ZUhvN3c4SENHRVJGQ1BGSFRtWTVpc2RpdmwxQVNvdEZvVUY5Znp4K3JWQ3FQUDEvU2FyVVlPM1lzc3JLeWtKQ1FnUDM3OTlPSUhrTGNvTGEyRnFOSGo4YXZ2LzZLOXUzYlk5KytmZWpjdVRQcnNGb05KVThKSVc1aHQ5dWgxV3F2dU1oSUtCUkNMcGRUMVY4TE5XNUhEZ3dNUkhSMGRKdFY4OWJWMVdINTh1Vll2WG8xamgwN3huLysxbHR2eFgzMzNZZVJJMGNpTFMyTmVUVnhhV2twOXV6Wmc4MmJOMlByMXEyd1dxMEFHc1laM0h2dnZaZzNieDR0R3ZNRFRhdkpnb0tDRUIwZHpUQWlRb2duYTNxeEpTQWdBSEs1bkdGRWhMQ2gwK2xjQ2g3a2Nqa0NBZ0lZUnRSOE5UVTFtRFJwRXJadDI0YlkyRmpzMmJQSFo2cmZDUEZFRlJVVkdESmtDRTZjT0lIdTNidGoxNjVkUG5mUmdwS25oQkMzYUh3Q0poUUsrYXBJaThYQ3R3SkpKQkxJNVhMbVNUZHYwM1JKbER1ckFuNzc3VGNzWDc0Y08zZnVkS2w4bFVxbEdEdDJMQVlQSG96ZXZYc2pLU2tKSVNFaGJSWUh4M0c0Y09FQ2NuTnpjZWpRSWV6ZXZSdTV1Ymt1ODdrR0RoeUl5Wk1uNDlGSEgyMzFxbHppbWV4Mk85UnFOWC9zYVFzdUNDR2VxV2tDTlRBd0VES1pqR0ZFaExpWHdXQ0F5V1RpajZWU2FadWV4N1VGaThXQ0o1OThFcDk5OWhraUl5T3hhdFVxVEp3NGtYVlloUGljbzBlUDRxNjc3a0pwYVNrR0RScUVIMzc0QVpHUmthekRhbldVUENXRXREbXIxUXF0Vmd1Z0lZbWxVQ2o0NUo3RDRVQkZSUVdmUVBXbXE5cWVvT2tzcWh0ZEV0VlNEb2NEZS9ic3djYU5HM0hnd0FFVUZCUmM4alhKeWNsSVNVbEJjbkl5T25ic2lOallXS2hVS2lpVlNvU0hoMTgxb2Vsd09HQTBHbEZaV1FtMVdnMjFXbzJMRnkraXNMQVF4NDhmUjFaV0ZtcHJhMTMrVEhSME5BWU9ISWhSbzBiaGdRY2U4SWtsVjZUNUxyZmd3dGV1Z0JOQzJrN1RDNU5VdFU3OFJkT2YvYkN3TUVSRVJEQ01xT1hzZGp2ZWZQTk52UERDQ3hDTHhYanV1ZWV3ZVBGaTFtRVI0ak5XclZxRnpNeE0xTlhWWWZyMDZWaTJiQm1DZ29KWWg5VW1LSGxLQ0dsempTczRnb09ETDBsaVZWZFhvNmFtQmdETklyeGVsWldWL1B4UlQ5cCtXbDVlanQyN2QyUC8vdjNJeWNuQmlSTW5YSmIxWEU1Z1lDREN3c0lRRUJDQWdJQUEyTzEyV0sxV21NMW1WRmRYWC9NK08zWHFoQjQ5ZXFCLy8vNFlPblFvZXZmdTdiRUxEVWpiNGpnT1dxMlduOVBtNlFzdUNDR2V5V2cwd21nMDhzZVVRQ1crcm5IQkErQTdWZGZidG0zRHhJa1RZYkZZTUhic1dHemN1TkZuRXp5RXVJUGRia2RtWmlZKyt1Z2pDSVZDTEZ1MkRMTm16ZktJOTZGdGhaS25oSkEyUjhuVHRtR3oyVkJSVWNFZmUzTFZMc2R4eU0vUFIxNWVIazZjT0lIejU4K2p2THdjYXJVYUdvMEcxZFhWbHl3U2Ewd29GQ0k4UEJ6UjBkRlFxVlJRcVZSbzE2NGRrcEtTa0p5Y2pENTkrdEEyVmNLcnFxcHlxVVJ1aXdWcWhCRC8wUGdjQlFCQ1FrSWdsVW9aUmtSSTIyZzY2c2JYT2paT256Nk4wYU5INDl5NWMrallzU08rL2ZaYjlPclZpM1ZZaEhpZHYvNzZDeE1tVEVCMmRqYWlvcUt3ZGV0V3BLZW5zdzZyelZIeWxCRFM1aHB2Z2hjS2hWQXFsWHdGbU1QaGdFYWo0UmRKVVpLaitab3VpZkwyeW9DNnVqclUxdGJDWXJHZ3ZyNGVJcEVJQVFFQkNBd01wRGVxcE5tYXppcWtDektFa0J2VjlJSk1hR2lvVDg1ekkvNkw0emlVbDVmem8yNEVBZ0ZpWW1KOHJvck1ZREJnNXN5WmZPWHB3b1VMOGNJTEw3QU9peEN2c1c3ZE9tUm1ac0pnTUtCdjM3NzQ5dHR2Y2ROTk43RU95eTBvZVVvSWFYTWN4MEduMC9IYnpvVkNJVDkwdnE2dWprK2Npc1ZpS0pWS1puRjZrNllKSW5jdWlTTEVVelZ0TjZRV1cwSklhK0E0RGxWVlZTNExkTHg1RGlRaFRaV1hsL1B6OHdFZ0ppYkdaMGZkT0J3T3JGbXpCbzg5OWhoc05oc3lNakt3Y2VOR1dpaEp5RldZVENaTW16WU5HelpzZ0VBZ3dDdXZ2SUxubjM4ZUVvbUVkV2h1UThsVFFvaGIyTzEyYURRYWx4T3p4Z1FDQWVSeXVWODlBYmVVcHl5SklzU1RORzAzcElzeGhKRFcxblFET1ZXMkUxL1F1Sk1KOEo4TDhxZFBuOGJFaVJPUm41K1A2T2hvdlBYV1c1ZzVjeWJyc0FqeE9ELzk5Qk5tenB5SjR1Sml4TVRFWU5PbVRlalhyeC9yc056T055OG5FVUk4amtna3VtSnlWQ3dXUTZGUVVPSzBtUXdHQTU4NEZRcUZDQTBOWlJ3UklXeHhITWVQQmdFYUhoZFVRVUlJYVcyUmtaRXVvNFdNUnFOTE96OGgza2FuMDdra1R1Vnl1VjhrVGdHZ2E5ZXVPSExrQ0JZdVhJakt5a284OXRoakdEeDRNRXBLU2xpSFJvaEhxSzZ1eG4zMzNZZlJvMGVqdUxnWVU2Wk13ZkhqeC8weWNRcFE4cFFRNGtaaXNSaHl1ZHlsU2lNa0pBUktwUkppc1poaFpON0RicmZEYkRiengxRlJVVDQzajRxUTY2WFZhdmtMQ2dLQkFBcUZnaDRYaEpCV0p4QUlFQjBkN2JLY3NXazdQeUhlb3FxcXltVlpaMlJrcE1jdUhtMHJ3Y0hCV0x4NE1RNGRPb1N1WGJ2aXdJRUQ2TmF0Ry83NzMvK0NHblNKUDl1MGFST1NrNVB4N2JmZlFpYVQ0ZnZ2djhlNmRldjhlaHdXSlU4SklXNGxFQWhjWmloUmd1UDY2SFE2L21UT3VVeUpFSC9sbkVOWVgxL1BmMDRxbGZwTjFRd2h4UDBFQWdGa01wbExrc2xnTUtDdXJvNWhWSVJjSCtlU1RxZlEwRkMvN21UcTE2OGZjbk56OGZMTEw4Tm9OT0twcDU1Q1dsb2FEaDgrekRvMFF0enF6Smt6R0RGaUJDWk9uSWlTa2hJOCt1aWpPSG55Sk82ODgwN1dvVEZIeVZOQ0NQRVNkWFYxTHExVlVWRlJES01oaEwybWIvN0N3c0lRSEJ6TU1DSkNpRDl3VnFBMkhqZGtNQmhjT2tNSThWUTJtODFsNmFoWUxFWmtaQ1REaUR4RFNFZ0lGaTFhaE56Y1hBd1lNQUIvL1BFSEJnNGNpUHZ2djk5bHBqb2h2cWltcGdaejVzeEI5Kzdkc1h2M2JuVHQyaFg3OXUzRHlwVXJJWlBKV0lmbkVTaDVTZ2doWHFLcXFvci9PQ3dzaktycmlGK3pXcTB1Yi82Q2c0TnA4elVoeEcyRVFpRmtNaGsvZG9qak9PajFlcGMyYUVJOGpYTkd1TE9MeVRucWh2eXRSNDhlT0hEZ0FEWnMyQUM1WEk0Tkd6YWdhOWV1ZU9HRkYrZ0NDZkU1ZHJzZC8vM3ZmOUdsU3hjc1c3WU1Fb2tFSDM3NElmTHo4M0g3N2JlekRzK2pDRGdhNWtFSWNiUGEybG8rRVJnYUdrcFh1NXVoOFlaZm9WQUlwVkxwTXY2QWVEK3IxWXJLeWtwVVYxZWp0cllXSnBNSk5UVTFzRnF0c05sc3NObHNzTnZ0NERnT1lyRVlZckVZSXBFSWdZR0JmTHRkYUdnb3dzUERFUjBkN2RNakhleDJPeW9xS3ZnM2Z4S0poTjc4RVVLWXNOdnQwR3Exc052dEFDN2YxaytJcHlndExYVTVqbzJOcFJGYVYyRTBHdkh1dSsvaTFWZGZoZDF1aDBxbHdqUFBQSU5ubm5tRzlqVVFyOFp4SE5hc1dZTlhYMzBWWjgrZWhVQWd3S3haczdCbzBTTEV4TVN3RHM4alVmS1VFT0oybER5OVBuYTczYVZkU0NhVCtYUml6RmR4SEFlMVdvMlNraEtVbHBiaTRzV0x1SERoQWtwTFMxRmVYdTVTUmRrYUlpTWpvVktwRUJjWGg1dHZ2aGtkT25SQXUzYnQwSzVkTzhURXhIanRteVdPNDFCUlVjRW5Lb1JDSVZRcWxkZitmUWdoM3M5dXQwT2owZkNMNjV4VnFZM2IrZ2xocmF5c3pHVUpFaVZPbSsvQ2hRdFl2SGd4VnE1Y0NRRG8wS0VERml4WWdGbXpabEV4QS9FcUhNZGg4K2JOZVBIRkYzSDgrSEVBd0xoeDQvRDY2NitqWjgrZWpLUHpiSlE4SllTNEhTVlByNDlhcmVZVFJWUmg1eDA0amtOcGFTa0tDZ3B3K3ZScEhEdDJEQ2RPbklEUmFHUWRHb0NHeDExeWNqSzZkKytPaElRRUpDWW1vbjM3OWg3L0pzclpGdXRzbTNPMkcxTDFCeUdFTlp2TkJxMVc2NUpBbGN2bGJuOStvaTRHY2ptTnp5VUJRS1ZTMGZpbkZpZ29LTUNMTDc2SWpSczNBZ0E2ZCs2TXA1NTZDck5uejZaekVlTFJIQTRIMXE5Zmo3ZmZmaHU1dWJrQWdBRURCdUNkZDk1QnYzNzlHRWZuSFNoNVNnaHhPMHFlTmw5ZFhSMzBlajEvVENlN25vbmpPQlFWRlNFbkp3ZloyZGs0Y3VRSWREb2Q2N0N1aTFRcVJaOCtmWkNXbG9hVWxCUjA2dFRKNDVLcDFkWFZxS21wQWRDUU9JMk1qRVJJU0FqanFBZ2hwRUY5ZlQyMFdpMWYzU2NTaVNDWHkxdjFkWnU2R01qMTBtcTFzRnF0L0RGMU1OMjQ3T3hzdlBEQ0M5aXhZd2NBSUM0dURyTm16Y0w4K2ZOcGNTWHhLRGFiRFN0V3JNRDc3NytQMDZkUEF3QjY5ZXFGdDk5K0cwT0hEcVhuOE90QXlWTkNpTnRSOHJUNUdyZFloWVdGMFVJY0QxSlhWNGZzN0d3Y09uUUlQLy84TThyTHkxbUgxS29VQ2dVR0R4Nk05UFIwcEtXbElUUTBsR2s4SnBQSkpTbEFqd2RDaUNlNlhBSlZvVkMwcUxXWHVoaklqV3A4MFJFQUlpSWlFQllXeGpBaTM1S2JtNHMzMzN3VDY5ZXZCd0JFUjBkanlwUXBXTEJnQWVMaTRoaEhSL3haVlZVVjNuMzNYYXhhdFFwLy9mVVhBR0RJa0NGWXRHZ1JNakl5NkhtNkJTaDVTZ2h4TzBxZU5rL2pKVkVDZ1lBcVBEeUF5V1RDa1NOSHNHdlhMdXpidDg5dnRpb0hCQVFnSXlNREkwZU9STisrZlJFZUh1N1crN2RhcmRCcXRmeHhVRkFRb3FPajNSb0RJWVEwVjlQbkxMRllESVZDY2MzWGNPcGlJSzNKYkRhanNyS1NQNmJYenJaejZ0UXB2UHZ1dS9qa2swL2djRGdRRUJDQW9VT0hZdjc4K1JneVpBanI4SWdmeWN2THcydXZ2WVlmZi93UnRiVzFBSUFKRXlaZzRjS0ZTRXRMWXh5ZGQ2UGtLU0hFN1NoNWVtME9oOE9sa3BGYXJOaHhPQno0ODg4L3NYWHJWbXpmdnQxdkVxWlhJcEZJTUhMa1NOeHh4eDNvM2J0M215OUtzTnZ0cUtpbzRLdTR4R0l4bEVwbG05NG5JWVRjS0xQWkRMMWVENDdqRUJJU0FxbFVldG12b3k0RzBoYWFMaHR0YmdLZjNKaVNraEtzWGJzV1M1WXM0Uzk4SkNjblkvcjA2WGppaVNlbzZwZTBDYXZWaW5YcjF1R2pqejdDa1NOSEFBQWhJU0dZTTJjT1pzeVlnVnR1dVlWeGhMNkJrcWVFRUxlajVPbTFhVFFhMU5mWEE2QmtFU3Q2dlI1YnQyN0ZoZzBiVUZKU3dqb2NqNlJVS25IZmZmZGgvUGp4YmZJejZuQTRvTlZxWWJQWkFOeFkreXNoaExpYjJXeUd4V0s1NUR5SHVoallkREg0QzQ3alVGWld4aDlUOTVMNzFkWFZZZnYyN1hqampUZHc5T2hSQUEzSnJHSERobUhPbkRrWU9YSWsvWCtRRzNiMDZGRzg5OTU3Mkw1OU83OGpvMU9uVG5qaGhSZHc5OTEzWC9HaUhXa1pTcDRTUXR5T2txZFgxN1ROS2lZbWhwSkZibFJZV0lnTkd6Wmd5NVl0Zk5LT1hKMUlKTUxvMGFOeC8vMzNvM3YzN3EzeVBUbU9nMTZ2aDlsc0J0RHc1azh1bDBNaWtiVEs5eWVFRUhlaUxnWlg3dTVpOENlbHBhVXV4N0d4c1pTb1k0VGpPQnc2ZEFpZmZmWVoxcTFiaDdxNk9nQkE1ODZkTVhueVpFeWZQaDJkTzNkbUhDWHhKbXExR212V3JNR1hYMzZKM054Y0FBMkZOaE1tVE1DTUdUTXdZc1FJV2k3Y1JpaDVTZ2h4TzBxZVhsM2prMTc2OTNFUGp1T1FrNU9EVHo3NWhHOTNJUzF6NjYyMzR2SEhIMGVmUG4xdTZNMmEwV2prbDZJSUJBSkVSa1lpSkNTa3RjSWtoQkMzb0M2R2EydnJMZ1ovVWw1ZURvZkR3Ui9UMGlMUFVWMWRqVTJiTnVIamp6L0dvVU9IK00rbnBxYmk3cnZ2eHRTcFV4RWZIODh3UXVLcHRGb3QxcTFiaDQwYk4rSzMzMzZEM1c0SEFDUWxKZUhKSjUvRS9mZmZENVZLeFRoSzMwZkpVMEtJMjFIeTlNcXFxcXI0NGQ3VVp0WDJPSTVEVmxZV1ZxeFlnWnljSE5iaCtKVGs1R1E4L3ZqakdEQmd3SFgvRERldHZxYm5DVUtJdDZFdWh1dlhGbDBNL3FTaW9zTGxaMDJsVWxFRm1vY3FLQ2pBdDk5K2k5V3JWK1BjdVhNQUdzNzcwOUxTY01jZGQyRFNwRWxJU0VoZ0hDVmhxYlMwRk45ODh3MSsrT0VIL1BMTEwveGpXNlZTNGVHSEg4Wjk5OTJIUG4zNk1JN1N2MUR5bEJEaWRwUTh2VHhhRXVWZUowNmN3TktsUy9sWlZLUnRkTy9lSFU4Ly9UUlNVbEthOWZWTnQxUUhCZ1pDSnBPMVZYaUVFTkpxcUl1aDliUldGNE8vME92MWZFczRRT2VRM3NMNW5MRng0MGFzV2JNR2YvMzFGMzliUWtJQ1JvNGNpZnZ1dXc4REJ3NmswUlkranVNNC9Qbm5uL2ptbTIrd1k4Y081T2JtOHN0U282T2pNV1hLRk54MzMzMFlNR0FBWFJSaGhKS25oQkMzbytUcHBUaU9nMGFqNGE4cTBwS290bE5TVW9MbHk1ZGorL2J0ckVQeEswT0dERUZtWmladXZ2bm1LMzZOM1c2SFJxUGhXdzVwT3pBaHhCdFFGMFBidVpFdUJuL1IrTHdhQU1MQ3doQVJFY0V3SXRJU0RvY0RXVmxaMkxadEc5YXZYNC9Dd2tMK05ybGNqb0VEQjJMNDhPRVlQMzQ4dGZmN0NJMUdnMjNidG1IbnpwMzQ5ZGRmVVZ4Y3pOL1dybDA3VEpvMENlUEdqVU5HUmdiTi9QY0FsRHdsaExnZEpVOHZaYkZZb05QcCtHTnF0V3A5WnJNWlgzNzVKVDcrK0dOcW9XUkVKQkxoa1VjZXdmVHAweStaWCtwd09LRFZhdm4vRzZGUUNJVkNRWThEUW9oSG95NEc5N2plTGdaLzBiUmJJeUFnQUhLNW5HRkVwTFdjT25VS08zZnV4SVlORzNEdzRFR1hXYlpkdW5UQndJRURNWExrU0F3Yk5vd0tMcnhFVlZVVmZ2NzVaL3owMDAvNDVaZGZrSitmajhicHVKU1VGTngvLy8wWU0yWU1icjMxVnJwZzVHRW9lVW9JY1R0S25sNnFyS3lNZi9FTUNRbUJWQ3BsSEpGdk9YTGtDRjUvL1hXWEs3cUVIWlZLaFFVTEZpQWpJNFAvWE9PV1E0RkFBSmxNaG9DQUFGWWhFa0xJVlZFWEF4dk42V0x3RjNhN0hSVVZGZno1STNVdCtTNjlYbzlmZi8wVmUvYnN3UTgvL0lEejU4L3p0d2tFQW5UdTNCbTMzWFliQmcwYWhHSERocUZyMTY0TW95Vk9KU1VsMkwxN04vYnYzNCtzckN5Y09ISENKUW11VkNweHh4MTNZT1RJa1JnNGNDQXRlUE53bER3bGhMZ2RKVTlkTlY0U0JkQm0xTlprTkJyeDNudnY0ZnZ2djJjZENybU1FU05HNFBubm40ZElKSUxSYU9RL0h4a1ppZERRVUlhUkVVTEk1VkVYQTN0WDYyTHdGeHpIb2J5OG5FK2NDb1ZDcUZRcXFsVHpFMmZQbnNVdnYveUN2WHYzWXMrZVBTZ3RMWFc1WGFGUW9HZlBucmoxMWx1Um5wNk85UFIweE1iR01vcldQK2oxZWh3NmRBZ0hEeDVFYm00dTh2THlYR2JZQWtCVVZCU0dEUnVHb1VPSElpTWpBOTI2ZGFQSHJCZWg1Q2toeE8wb2VmcTNwa3Vpb3FPakVSUVV4REFpMzNIMDZGRzg5TkpMVUt2VnJFTWhWekY2OUdqTW1UT0hQNlpaYllRUVQwVmRESjdsY2wwTS9xSzh2TnlsZ2kwMk5wYVNNSDdzL1Buek9ITGtDSDc5OVZmczNyMGJKMCtldk9ScjJyVnJoK1RrWk54eXl5MUlTVWxCNzk2OWtaeWNURjArMThsdXQrUFVxVlA0NDQ4L2tKT1RnNU1uVDZLZ29BRG56cDI3NUdzN2RPaUFZY09HWWZEZ3dlalRwdzhTRXhQcGNlckZLSGxLQ0hFN1NwNytyYUtpZ3E5Y0VZbEVVS2xVakNQeWZsYXJGY3VXTGNNWFgzekJPaFJ5RFdLeEdPKy8vejYvK0VBaWtVQ2hVRENPaWhCQ1hGRVhnMmR6ZGpINHk4Z2p0Vm9OdTkzT0g4ZkV4TkFtZHVMQ1lEQWdMeThQdWJtNU9IejQ4Q1hMaUp3a0VnazZkZXFFTGwyNm9GT25Ua2hNVEVSeWNqSzZkZXZtOStkakJvTUJCUVVGT0g3OE9KOGNQWHYyTEU2ZlBnMnoyWHpKMTh2bGNnd1lNQURwNmVsSVRVMUZ6NTQ5NlgyZGo2SGtLU0hFN1NoNTJxRHhrSCtCUUFDbFVrbkxjVzVRV1ZrWkZpeFlnR1BIanJFT2hUUlRjSEF3Rml4WUFLVlNpYVZMbCtLMTExNmpMYktFRUk5QlhRemVJVG82R2krLy9ESUdEaHpJT3BRMnBkVnFZYlZhK1dPRlFrRmJ1RW16cU5WcXZrcnl6ei8vUkhaMk5vNGRPM2JaUkNBQVNLVlNkT2pRQVhGeGNZaUxpME9IRGgzUXFWTW5kT3JVQ2ZIeDhWQ3BWRjc3czJlMzI2SFJhRkJVVklUejU4L2ozTGx6S0NvcVFtbHBLVXBMUzFGY1hBeU5SblBaUHlzV2k1R1VsSVMwdERTa3BLUWdNVEVSU1VsSmFOKyt2WnYvRnNUZEtIbEtDSEU3U3A1ZU9xc3FPRGdZVVZGUmpLUHliZ2NQSHNUQ2hRdGRabWNTN3lBVUNoRVJFUUdEd1lDUWtCQzgvUExMR0Q1OE9PdXdDQ0YrakxvWXZOTTk5OXlEWjU1NXhpZEhJRFdka1UvendjbU5zdGxzT0hYcUZBb0xDMUZZV0lqVHAwL2oxS2xUT0gzNjlEVXZHQWtFQXNqbGNxaFVLc1RFeEVDbFVrR3BWRUlxbFNJcUtvci9KWlZLSVpWS0VSWVdodURnWUlTRWhDQTRPUGlHQzBZY0RnZk1aak5NSmhQL3kyQXdRSy9YUTYvWHUzeXMwV2lnVnF0UlhsNE90Vm9OalVialVyMTlPVkZSVVVoSVNFQkNRZ0s2ZHUzS2Y1eVVsT1NUenkvazJpaDVTZ2h4TzBxZU5yUUFOazd5MFpLb2x1TTREbXZXck1FSEgzekFPaFRTaW1iT25Ja25ubmlDWmtNUlFuL2ljTmNBQUNBQVNVUkJWTnlPdWhpOFc5ZXVYZkhXVzIvNVZCZURNekhrNUsvbno4UjlxcXFxY1A3OGVWeThlQkZGUlVVdXY1ZVVsRUN0VnFPK3ZyN0YzejhvS0FqQndjRUlDQWlBU0NUaWY0bkZZajZ4YXJmYitWODJtNDMvM1dReXdXdzJvNldwTEpGSUJJVkNnYmk0T01USHg2TkRodzdvMEtFRDR1UGpFUjhmajV0dnZobHl1YnpGZnpmaW15aDVTZ2h4TzM5UG50cnRkcGVydVZGUlVRZ09EbVlZa2ZleVdxMTQ2NjIzc0huelp0YWhrRFl3WXNRSUxGcTBpSzd3RTBMY2hyb1lmSU12ZFRFMEh2TUVBQUVCQVpUWUljeHhISWZLeWtxVWw1Znp2elFhRFYvdDJiajYwMkF3b0xhMmxxOFFyYXVydTJibDU3VUloVUsra3RYNUt6SXk4cEtxMTZpb0tDZ1VDc1RFeFBBVnNncUZndVlFayt0R3lWTkNpTnY1ZS9LMDhid3FzVmdNcFZMSk9DTHZWRjFkamZuejV5TXJLNHQxS0tRTmRldldEZSsvL3o2aW82TlpoMElJOFdIVXhlQ2J2TDJMd1c2M282S2lncSt3by9ORzRpc3NGZ3RNSmhQcTYrc3ZxU3kxMiszZ09JNnZRbTM4dTFnc1JraElDRjFZSjI1SHlWTkNpTnY1Yy9LMGFmV0FVcW1FV0N4bUdKRjMwdWwwbUR0M0xnb0xDMW1IUXR3Z1BqNGV5NVl0UTB4TURPdFFDQ0UraUxvWWZKdTNkakU0SEE2bzFXbytjU29RQ0JBVEUrTzFpV0JDQ1BGbVZLdE1DQ0Z1NG14dmNRb01ES1RFYVF1VWw1ZGo1c3labERqMUkwVkZSWmd4WXdZdVhyeklPaFJDaUkrcHJxN0dVMDg5UllsVEg3WnIxeTdNbWpYTDVSek0wemtjRHBlS1U0RkFBSlZLUllsVFFnaGhoSktuaEJEaUpyVzF0WEE0SEFBYVRvSmxNaG5qaUx4UFNVa0pIbjMwVVVxaSthSHk4bkk4K3Vpak9IZnVIT3RRQ0NFK1FxZlQ0WWtubnFEeEwzN2crUEhqbURsekpzckx5MW1IY2swY3gwR3IxYnFjTTlLTVJrSUlZWXVlZ1FraHhBM3NkanVxcTZ2NVkzOGFWZEJhMUdvMUhuLzhjWmRsVzhTLzZQVjZQUEhFRXlndUxtWWRDaUhFeTFFWGcvL3hsaTRHdlY0UG04M0dIMGRGUlZHbkVpR0VNRVl6VHdraGJ1ZVBNMDhiTDRrU2lVUlFxVlNNSS9JdVdxMFdqejMybU1lLzRTSHVvVktwc0hMbFNzVEd4cklPaFRER2NSei9tbEpWVllYcTZtb1lqVVpVVjFlanJxNE9ack1aWnJNWk5wc05Eb2NEZHJzZFFxRVFZckVZUXFFUVFVRkJDQTRPUmxCUUVDSWlJaEFSRVlIdzhIQkVSa1lpTWpJU1lXRmgxQ2JyZzBwS1N2RFlZNC9SeFRnL0ZSVVZoUlVyVnFCVHAwNnNRN2xFZFhVMWFtcHErT1BJeUVpRWhvWXlqSWdRUWdoQXlWTkNDQVArbGp5bEpWRTNwcnE2R284OTloak9uRG5ET2hUaVFXNjY2U1o4OXRsbmlJNk9aaDBLY1NPajBZank4bktVbDVlanJLd01aV1ZsL0lXcHRpQ1JTQkFiRzR1WW1Cais5NGlJaURhN1A5TDIxR28xWnN5WWdiS3lNdGFoRUlaa01obFdybHlKOXUzYnN3NkZaektaWURBWStPT1FrQkJJcFZLR0VSRkNDSEdpNUNraHhPMzhLWG5LY1J6VWFqVS90eW9vS0lpU1BkZkJhclhpSC8vNEI0NGNPY0k2Rk9LQnVuWHJoaFVyVm5qZEJtWFNmQmFMQlgvOTlSZk9ueitQYytmTzhhOGRMSVdIaDZOVHAwN28yTEVqMnJkdlR6OS9Yb1M2R0Voam50VEYwUFJDZTJCZ0lNM0dKNFFRRDBMSlUwS0kyL2xUOHJUeDMxVW9GTkttMU92Z2NEanc2cXV2NG9jZmZtQWRDdkZnUTRZTXdkdHZ2MDJMTkh5STJXekcrZlBuVVZCUWdQUG56L01Ybnp5UlVDaEVmSHc4a3BLUzBMRmpSNFNFaExBT2lWd0JkVEdReS9HRUxnYWJ6UWFOUmdQbjIzS3hXQXlsVXNrc0hrSUlJWmVpNUNraHhPMzhKWG5xY0RoY3RycEdSRVFnTEN5TVlVVGVaZFdxVmZqd3d3OVpoMEc4d0VNUFBZU25uMzZhZFJqa0JuQWNoNHNYTHlJL1B4K0ZoWVd3Misyc1E3cHVBb0VBQ1FrSjZOR2pCK0xqNHltaDcwR29pNEZjRGNzdUJvZkRnWXFLQ3Y0aUVWMW9KNFFRejBUSlUwTElEVE1ZREtpb3FJQkdvK0YvT2VmUmxaZVhvN0t5RWdhRGdWL21FUkVSQWFWU0Nadk5ob3FLQ2xSVVZFQWlrVUFzRnJzczZwQktwWWlKaWVGbnpTbVZTc2psY2lnVUNpZ1VDbzgrdWVRNERucTlIbWF6R1FCVkVWeXZ3NGNQWTg2Y09hekRJRjdrelRmZnhJZ1JJMWlIUWE2VDJXeEdRVUVCc3JLeVBLSWx2N1dFaFlYaHR0dHVRM0p5TWxXak1rWmRES1E1V0hReE9Cd09hRFFhL21LUlFDQ0FVcW1FU0NSeVd3eUVFRUthaDVLbmhKQm00VGdPeGNYRk9IZnVITTZjT1lPY25Cd2NPM1lNK2ZuNTBPdjFUR0tTU0NUbzFxMGJldlRvZ1pTVUZDUW1Kdkp6NkFJREE1bkU1R1N4V0tEVDZmaGpoVUlCaVVUQ01DTHZVVjVlanNtVEo4Tm9OTElPaFhpUmtKQVFyRjI3RnZIeDhheERJYzFRVzF1TFAvNzRBOW5aMmFpdnIyY2RUcHNSaThWSVRVMUY3OTY5RVI0ZXpqb2N2MFJkREtTNTNObkZ3SEVjZERvZHYvQk9JQkJBSnBNaElDREFMZmRQQ0NIaytsRHlsQkJ5V2FXbHBjalB6MGRPVGc3Mjd0MkxBd2NPOEZXVVRVbWxVcWhVS3I0cVZDNlhJeTR1anQ5TUxKZkxFUjRlam9pSUNFUkVSQ0FnSUFBU2lRUVNpUVFDZ1FEMTlmWDhMMmRMdjlGb2hGNnZkNmxnVmF2VjBHcTFmSFdyV3EzR2xaN0NldlhxaGFGRGg2Si8vLzVJVGs1R1FrS0MyNm9KT0k1RFJVVUZYMGxBUzZLYXoyS3hZTmFzV2NqUHoyY2RDdkZDblR0M3h1ZWZmNDdnNEdEV29aQXJNSnZOT0hMa0NJNGVQZXFWcmZrdEpSUUtrWnFhaXI1OSt5STBOSlIxT0g2RHVoakk5WEpIRndQSGNUQVlES2lycStNL0o1VktxVXFkRUVJOEdDVlBDU0VBZ0xLeU1odzVjZ1I3OXV6QjFxMWJjZjc4ZVpmYkJRSUI0dVBqMGJGalIzVHUzQmxwYVdubzNyMDd1blhyQnFsVXlpVG0rdnA2RkJRVTRQang0L2pqanovNDVTTG56cDI3Sk5FYkhoNk9NV1BHWU15WU1lamJ0eThTRXhQYnJPVy84VXhYZ1VDQW1KZ1lqeDB2NEdrKytPQURmUDc1NTZ6RElGN3NycnZ1d2tzdnZjUTZETktFM2Y3LzJMdnZzQ2JQcncvZzN3UU1HeHdNUVNnT2xGYXExb0dJb3VKQ3FkYTlFYlhXVWEwS1Z0dWk0cXJGdHFLMWduVVBWS3E0Y1crbzRzSlJGTFFvVGhCRk5zZ09KSG4vNE0zelMwallnU2ZqZks2clY4a3pUMkxtZWU1emJnRWVQbnlJbXpkdm9xaW9pTzF3V01QajhlRHM3SXhPblRwQlcxdWI3WERVR2xVeGtKcW9qeXFHM054Y2ZQejRrYmx0YUdnSVkyUGpPanNmSVlTUTJxUGtLU0VhU2lBUTROR2pSN2h5NVFvT0hqeUlodzhmU3ExdjFxd1oyclZyaDA2ZE9xRlBuejV3Y1hGaHBaRitUWWhFSWp4NjlBamg0ZUc0ZmZzMk13R0o1SXpOVFpzMnhiaHg0ekI0OEdBNE96c3JiQ0luZ1VDQWxKUVVaa1FzVFJKVmRWRlJVWmcrZlRyYllSQTE4T2VmZjZKbno1NXNoMEgrWDJKaUlpNWR1aVRWeWtUVEdSc2J3ODNORFMxYXRHQTdGTFZFVlF5a051cXlpcUdnb0VDcTNaV2VuaDRhTldxazhQTVFRZ2hSTEVxZUVxSkJCQUlCSWlNamNmejRjUVFGQlVuOWtHM2F0Q2tjSFIweGNPQkFEQmt5Uk8zNkJ1Ym01dUxpeFlzNGZmbzBJaU1qOGV6Wk15YkJxYVdsaFpFalIyTGl4SW5vMTY5ZmpmdlNsWjBrU2t0TEN4WVdGZ3E3RCtvc056Y1g0OGVQUjFKU0V0dWhFRFZnYW1xS3c0Y1B3OFRFaE8xUU5GcGhZU0hDdzhNcGdWVUJlM3Q3OU8vZm44cDFGWXlxR0VodDFVVVZBNS9QUjFwYUduTmJSMGNIVFpvMFVlZzVDQ0dFMUExS25oS2lBZjc3N3o4Y1AzNGNnWUdCU0VsSkFWRGFmNjE5Ky9ibzE2OGZKazJhaEMrKytJTGxLT3RYY25JeURoMDZoSk1uVCtMT25Udkl6ODhIVURxNWg2ZW5Kenc5UGRHelo4OXFsVlZLZmltbXh2L1ZzMmJOR2h3N2RvenRNSWdhNmRldkg5YXVYY3QyR0JvcklTRUI1ODZkbzVMcEt0RFgxOGVnUVlQUXFsVXJ0a05SQzFURlFCUkZrVlVNWlN1VHRMVzFZV1ptUm0yZENDRkVSVkR5bEJBMVZWUlVoT3ZYcjhQUHp3L1hybDBEVUpvd2JkdTJMVWFPSElrNWMrYlFxTWovVjF4Y2pBTUhEbURQbmoySWpJeGtSbzVhVzF0ajFhcFZHREprQ016TnpTczhoa2drUW1wcUtrcEtTZ0RRSkZIVkVSMGRqYSsvL3BydE1JZ2FDZ3dNUlBmdTNka09RNk1JQkFMY3VuVUxkKzdjWVRzVWxkTzVjMmYwN3QwYldscGFiSWVpc3FpS2dTaVNvcW9ZaEVJaFVsSlNtUFpSWEM0WDV1Ym05VGFSS1NHRWtOcWo1Q2toYWlZdExRMkhEaDNDVHovOWhMeThQQUNBalkwTmhnd1pBaDhmSDN6eXlTY3NSNmpjQ2dzTHNYWHJWdXpkdXhmUjBkSE1GOTFaczJaaDNyeDVjSEJ3a0x1ZjVDUlJYQzRYRmhZV05KcWdDb3FMaStIcDZZbm56NSt6SFFwUlF6WTJOamg4K0RDTkFLOG5lWGw1T0hQbURCSVNFdGdPUldVMWJkb1V3NFlObzhsamFvaXFHSWlpMWJhS29lekZkUTZIQXpNek01b3dqaEJDVkF4ZDdpSkVUYng1OHdaZVhsNHdNelBEM0xselVWaFlpRjY5ZXVIVXFWTklTRWpBNXMyYktYRmFCYnE2dXZEMjlrWlVWQlQrKys4L2pCOC9IaVltSnRpMmJScysvL3h6OU9uVEI3ZHUzWkthZkVvZ0VNak1ta3FKMDZvNWV2UW9KVTVKblhuNzlpMTI3dHpKZGhnYUlUVTFGZnYzNzZmRWFTMTkrUEFCKy9mdngvdjM3OWtPUmVWRVIwZFQ0cFFvM05XclYzSHIxcTBhN1NzU2laQ1JrY0VrVGdHZ1VhTkdsRGdsaEJBVlJDTlBDVkZ4Yjk2OGdiKy9Qelp2M2d3QU1EQXd3RmRmZllWMTY5YWhXYk5tTEVlbkhvcUxpN0ZtelJyczNic1hyMSsvQmdBNE96dGozYnAxNk5hdEc3S3pzMUZRVUFDZ3RJZFZaU1grcEZSNmVqcUdEaDNLdEVrZ3BDN3dlRHlFaG9aU201STY5UHIxYTRTR2hrb2xDRWp0YUd0cnc5M2RIWjkrK2luYm9hZ0VxbUlnZGFtbVZReFpXVmxNVDMwQU1ERXhnWUdCZ2FMREk0UVFVZzlvNUNraEtpb2pJd00rUGo1bzBhSUZObS9lakVhTkd1SDc3NzlIZW5vNkRoNDhTSWxUQldyUW9BRldyRmlCVjY5ZUlUZzRHUGIyOXJoOSt6WjY5T2lCWWNPR1NVMkkwckJoUXhZalZTMUJRVUdVT0NWMWpzL25JekF3a08wdzFOWi8vLzJIWThlT1VlSlV3VXBLU25EbXpCazhmUGlRN1ZCVUFsVXhrTHBVa3lxRzNOeGNxY1Nwb2FFaEpVNEpJVVNGMGNoVFFsUU1uODlIVUZBUTVzNmRpK0xpWWhnYkcyUFdyRm53OC9ORGd3WU4yQTVQWTRTRWhHRDU4dVY0L3Z3NXVGd3V0bTNiaHNHREI4UFMwcEx0MEZSQ1ltSWlSbzRjQ1lGQXdIWW9SQU53dVZ5RWhJVFFiT1lLOXVqUkkxeTZkSW50TU5SZXIxNjk0T1RreEhZWVNvdXFHRWg5cUU0VlEyRmhJVEl5TXBqYmVucDZhTlNvVVYyR1J3Z2hwSTdSeUZOQ1ZNamR1M2Z4K2VlZlk5YXNXZUJ3T1BEMDlFUlNVaExXcmwxTGlkTjZObjc4ZU1URnhXSERoZzB3TlRYRmpCa3owTHg1Yyt6YnR3L0Z4Y1ZzaDZmMHRtL2ZUb2xUVW0rRVFpRTJidHpJZGhocUpUbzZtaEtuOWVUNjlldTRkKzhlMjJFb0xhcGlJUFdocWxVTXhjWEZVb2xUSG85SGlWTkNDRkVEbER3bFJBVmtaMmRqN3R5NWNISnl3dlBueitIaTRvSzR1RGpzMjdjUCt2cjZiSWVuMGJ5OXZaR1ltSWdaTTJZQUFLWk1tUUpuWjJjOGZmcVU1Y2lVMTZ0WHIzRDI3Rm0yd3lBYTV1Yk5tM2o4K0RIYllhaUYyTmhZWEx4NGtlMHdOTW8vLy95RHFLZ290c05RT29tSmlUaDA2QkRiWVJBTmNmSGlSYng4K2JMYzlTVWxKVWhMUzJOdWEydHJvMG1USnZVUkdpR0VrRHBHeVZOQ2xOejE2OWRoWjJlSHYvNzZDNmFtcHRpM2J4OGlJaUpnYTJ2TGRtamsvelZvMEFEYnQyOUhWRlFVT25mdWpBY1BIcUJ0MjdZSUNBaWdVYWh5N04rL24rMFFpSWJhdFdzWDJ5R292UGo0ZUxyNHdaS3JWNjlTWDg4eXFJcUIxS2VLcWhpRVFpSFMwOU1oN29pbnBhV0ZKazJhZ01QaDFHZUloQkJDNmdnbFR3bFJVc1hGeGZEejgwUHYzcjJSbnA2T3ZuMzdJaUVoQVo2ZW5teUhSc3JSdG0xYjNMOS9Iei85OUJOMGRYWGg1ZVdGUVlNR1NZMUMwSFJKU1VrNGMrWU0yMkVRRFJVUkVZSDQrSGkydzFCWmFXbHBDQTBOQmJYTFo0ZElKTUxaczJlUmxKVEVkaWhLZ2FvWUNCdmtWVEdJUkNLa3A2Y3ppWHdPaDROR2pScEJTMHVMalJBSklZVFVBVXFlRXFLRVVsTlQwYTlmUC9qNitzTEl5QWhCUVVHNGV2VXE5UFQwMkE2TlZNRnZ2LzJHUjQ4ZXdkN2VIbUZoWWJDenM4T2RPM2ZZRGtzcGhJU0VRQ2dVc2gwRzBWQWlrYWphTXlhVFVvV0ZoVGgrL0RqNGZEN2JvV2kwNHVKaW5EaHhRbW9XYjAxRlZReUVMWkpWRENLUkNKbVptVktWUmcwYk5nU1B4Mk1qTkVJSUlYV0VrcWVFS0psSGp4NmhaY3VXaUlpSVFOdTJiUkVYRjRmSmt5ZXpIUmFwcHRhdFd5TTJOaFllSGg3SXljbUJzN016dG03ZHF0R0p3NXljSEJ3K2ZKanRNSWlHdTN6NU1qSXpNOWtPUTZXSVJDS2NPM2NPMmRuWmJJZENBT1RsNWVIVXFWTWEvWGxDVlF5RVRaSlZERGs1T1ZJVGxoa2JHOU5nQjBJSVVVT1VQQ1ZFaVp3NmRRcGZmUEVGOHZMeTRPSGhnY2VQSDZOcDA2WnNoMFZxaU1QaElEZzRHRHQyN0lDZW5oNW16NTZONzcvL1htTkhibDIrZkZsajd6dFJIc1hGeFRoeTVBamJZYWlVKy9mdlZ6aEpDcWwvYjkrK1JVUkVCTnRoc0lhcUdBaWJKS3NZSk51WUdCb2F3dERRa0syd0NDR0UxQ0ZLbmhLaUJFUWlFVFp0Mm9SaHc0YWhRWU1HOFBQelEzQndNRFdaVnhQVHBrM0R0V3ZYMEtSSkUyemN1QkdqUm8zU3VKSkxrVWlFa0pBUXRzTWdCQUJ3OXV4WjZ0dFpSU2twS2JoKy9UcmJZUkE1N3QyN2gzZnYzckVkUnIyaktnYWlETVJWRENZbUpzeG9VMk5qWTdiRElvUVFVa2UwMlE1QVZSUVdGdUxGaXhkNCtmSWxFaE1Ua1pDUWdJU0VCSHo4K0JINStmbkl6OCtIU0NTQ3ZyNCs5UFgxWVdSa0JCc2JHM3p5eVNld3RyYUduWjBkV3JkdVRXVWNSSVpRS01SdnYvMkdwVXVYUWw5Zkh3Y1BIc1RRb1VQWkRvc29tS09qSTJKalkrSHM3SXd6Wjg3QTNkMGRaODZjZ1pHUkVkdWgxWXVZbUJnYXVVYVVSbUppSW03ZnZvM3UzYnV6SFlwU0t5NHV4dG16WjJtRW41SVN0MU9ZT25VcUdqUm93SFk0OVlhcUdJZ3lFRmN4ekp3NWswYWJFa0tJQnVDSWFPaUZYRUtoRUUrZlBzWE5temNSRVJHQnAwK2ZNak1vMWhTWHkwV2JObTNnNHVLQ0hqMTZ3TUhCZ1daaDFIQkNvUkRMbGkzRG1qVnJZR2hvaUlzWEw5S1BlVFdYbDVjSFoyZG54TVRFb0dQSGpyaDI3WnBHSkZEOS9QeHcvUGh4dHNNZ2hPSHE2b3IxNjllekhZWlN1M1hyRm03ZXZNbDJHS1FTblRwMVFyOSsvZGdPbzE2SVJDS01HemVPTHNZUnBXQnRiWTNRMEZDcUZDT0VFQTFBeWRNeTNyNTlpNU1uVCtMMDZkTklTMHRqbHZONFBHYjBxSTJORGF5dHJXRmpZd01URXhQbzYrdERUMDhQSEE0SCtmbjVLQ2dvUUhaMk5oSVRFNUdZbUlpM2I5L2krZlBuZVBIaWhWUkQ4WVlORzJMdzRNRVlQbnc0V3Jac3ljYmRKU3dTaVVUNDdiZmZzR1RKRWhnYkcrUG16WnY0L1BQUDJRNkwxQU0rbnc4WEZ4ZmN1M2NQTGk0dU9ILyt2RnFQV2lncUtrTC8vdjAxcmxVQlVXNjZ1cnE0Y3VVS1ZZU1VJek16RTd0Mzc2WlJweXFBeStWaTh1VEpNRE16WXp1VU9oY2RIWTJ2di82YTdUQUlZUVFHQnRMQUIwSUkwUUNVUFAxL2QrN2NRWEJ3TUc3ZnZzMHNzN096UTdkdTNkQzNiMTg0T0RoQVc3dDJYUTRFQWdHZVBuMktzTEF3M0xsekIwK2ZQbVhXZGVyVUNaNmVudWpWcTFldHprRlVSMkJnSU9iUG53OWRYVjFjdjM0ZGpvNk9iSWRFNmxGUlVSRTZkT2lBWjgrZVllREFnVGgxNmhSNFBCN2JZZFdKR3pkdXdNdkxpKzB3Q0pHeGN1VktmUFhWVjJ5SG9aU09IajJLMTY5ZnN4MEdxU0lyS3l0NGVIaXdIVWFkb3lvR29teW9pb0VRUWpTRHhpZFBIejU4aUUyYk5pRXFLZ29BMEtSSkU3aTd1MlBzMkxGbzFxeFpuWjQ3T1RrWlI0NGN3Ymx6NTVDY25Bd0FhTnUyTGViTm00ZXVYYnZXNmJrSnUwNmRPb1ZodzRhQngrUGgvUG56Nk51M0w5c2hFUmJrNXViQ3djRUJDUWtKbURGakJyWnUzUW91Vi8zbThWdTJiQm5PblR2SGRoaUV5T2pldlRzQ0F3UFpEa1BweE1mSDA0UThLbWpvMEtHd3Q3ZG5PNHc2UTFVTVJCbFJGUU1oaEdnR2pVMmVwcWVudzkvZkg1Y3ZYd1lBMk5yYTRwdHZ2c0dnUVlQcXZRK3BRQ0JBZUhnNGR1N2NpZWZQbndNQVhGeGM0T1BqQTB0THkzcU5oZFM5bUpnWWRPalFBVnd1RjF1M2JzWDA2ZFBaRG9tdzZQMzc5L2o4ODgrUm1abUpkZXZXWWVIQ2hXeUhwRkFGQlFYbzE2OGZpb3FLMkE2RkVCazhIZytYTDE5VzY3WVoxU1VVQ2hFY0hNeGMxQ1dxbzNIanh2ajY2Ni9WOGlJY1FGVU1SSGxSRlFNaGhLZy85ZngyVlFHUlNJU3paODlpNU1pUnVIejVNcG8yYllwbHk1Ymg2TkdqR0R4NE1Dc1RPR2xwYWFGLy8vNDRlUEFnZnZubEY5alkyT0RHalJzWU8zWXNqaDA3QmczTmI2dWxyS3dzOU9uVEJ5S1JDRDQrUGtxVE9NM096c2JCZ3djeFljSUV6SjA3bCsxd0t1VHY3NC9ldlhzalBEeWM3VkFVd3NyS0N1ZlBuNGVPamc0V0xWcUVxMWV2c2gyU1FrVkZSVkhpbENndFBwK1A2OWV2c3gyR1Vubng0Z1VsVGxWVVJrWUdvcU9qMlE2anpseThlSkh0RUFpUjY5S2xTMnlIUUFnaHBJNXBWUEswb0tBQXk1WXR3L0xseTVHZm40OHhZOGJnMkxGakdENTh1RkpjcGVkd09IQjNkOGVoUTRmZzZlbUpvcUlpckZtekJnc1hMa1J1Ymk3YjRaRmFFZ2dFbURadEd0TFQwekZreUJEODhzc3ZiSWVFakl3TUxGKytISU1IRDhhNmRlc1FGeGZIZGtpVkNnME5SVzV1cmxxVmdUczVPU0VnSUFBQU1HclVLS1NucDdNY2tlTGN1WE9IN1JBSXFkQ05HemZZRGtGcGlFUWlxZDd2UlBYY3YzOWZMUys2RnhRVXFOM0ZSYUkrN3QrL1Q3L1ZDQ0ZFemJHZk1hd243OSsveC9UcDAzSCsvSGxZV2xwaXg0NGQ4UEh4Z2E2dUx0dWh5ZERSMFlHM3R6ZjI3OThQVzF0YlhMdDJEVk9tVEVGOGZEemJvWkZhMkxGakIwNmNPQUVyS3lzY1BYcVU3WEFBQUEwYk5zVHk1Y3VaeEowcUdERmlCQXdORGZIbGwxK3lIWXBDelp3NUV4TW1URUIyZGpZbVRweW9Gak5jaTBRaXRSa2hUTlRYZ3djUDFETFpWQk1KQ1FsSVNVbGhPd3hTQzVtWm1WSVRrcW9McW1JZ3lveXFHQWdoUlAxcFJQTDA5ZXZYbUR4NU1wNCtmWW91WGJyZzc3Ly94aGRmZk1GMldKV3l0N2ZIdm4zNzRPTGlnamR2M21ES2xDbjQ3Ny8vMkE2TDFFQjhmRHkrKys0N2FHdHI0L2p4NDlEUjBXRTdKQUFBbDh1RnRyWTJQdnZzTTdaRHFiSkZpeGJoMnJWcjZOT25EOXVoS0Z4UVVCQnNiVzF4NmRJbDdObXpoKzF3YWkwaElRSHYzNzluT3d4Q0twU1dscVlTbys3cnc5MjdkOWtPZ1NqQS9mdjMyUTVCNGVxN2l1SEdqUnQ0OE9DQnpIODllL2FzMXpqWTRPYm1oci8rK2d0WHIxN0YzYnQzRVI0ZWp2WHIxOFBhMnBydDBKUWFWVEVRUW9oNlUvdms2Y3VYTHpGOStuUmtabVppOU9qUjJMSmxDMHhNVE5nT3E4b01EUTJ4WWNNR1RKa3lCVGs1T1pnelp3NGVQMzdNZGxpa0dvUkNJYjc1NWhzSWhVTE1tREVEVGs1T2JJY2tRMW1TdVpxT3grTmgxNjVkNEhLNStPNjc3MVMrNytDLy8vN0xkZ2lFVk1tMWE5ZllEb0YxbVptWmVQUG1EZHRoRUFYNDhPR0RXbzBnWnFPS3dkWFZGYXRXcmFyWGMycHJhK1Bnd1lQMWVzNnk1MSs3ZGkxKy9mVlhkT3ZXRGR1MmJVTldWaGFNalkzaDZ1cXFVbFZLYktBcUJrSUlVVzlxblR4OTgrWU5ac3lZZ2F5c0xFeWNPQkdMRnk5V2l0Nm0xY1hsY2pGLy9uek1talVMT1RrNStPNjc3L0RzMlRPMnd5SlZkT3JVS1Z5OWVoVldWbFlJREF4a094eTVWUEYxb2E3NjlldUhpUk1ub3Fpb0NJc1dMV0k3bkZxaDVDbFJGVEV4TVd5SHdEcTZNS3RlSGp4NHdIWUlDc05HRlVOSlNRa3VYTGhRcitlY09YTW0yclJwVTYvbmxEUmx5aFQwNjllUHVaMlVsQVFlajhkYVBLcUdxaGdJSVVTOXFXM0dKRHM3Rzk3ZTNzak96b2FIaHdjV0xseklka2kxTm5QbVRIejc3YmZJemMzRmdnVUwxR3BTR1hYRjUvTXhjK1pNQUVCQVFBQzB0TFJZam9pb2dpMWJ0c0RBd0FEQndjRzRkKzhlMitIVW1EcVdqaEwxRkJzYnkzWUlyQklJQkhqMDZCSGJZUkFGZXY3OE9RUUNBZHRoS0FSYkYrTDRmSDY5bld2Z3dJR1lObTFhdloxUG5tSERoc2tzKy9iYmI3Rjc5MjVzM0xnUjA2ZFBaeUVxMVVKVkRJUVFvcjYwMlE2Z0xoUVhGMlBwMHFWNCsvWXRYRjFkc1dEQkFyWkRVcGpwMDZmajNidDNPSDM2TkJZdVhJZ2RPM2FnUVlNR2JJZEZ5ckY5KzNha3BxYWllL2Z1R0RWcUZOdmhWRXRzYkN3Q0FnTHc4T0ZER0JvYW9tL2Z2cGc5ZXpZYU5td29zMjF4Y1RFT0h6Nk1TNWN1NGMyYk55Z29LSUNob1NFKy9mUlRqQm8xU21va1ExbDM3dHpCbGkxYjhQejVjNm5KSUxwMjdZb3RXN1pJYmN2bjgzSHg0a1VjT1hJRXhzYkcyTFJwazl4ai92dnZ2emgwNkJDaW9xS1FrNU1ERXhNVE9EazVZY2FNR1NyUnM4dlEwQkNMRnkrR3I2OHZGaTVjaUd2WHJvSEQ0YkFkVnJXb1c5a29VVytabVpsSVNFakFKNTk4d25Zb3JFaE1URVJCUVFIYllSQUZLaW9xd29zWEwyQnZiODkyS0xXbTdsVU00aFlCYkgvT1cxcGF5aXg3K3ZTcFdrNUFWbGVvaW9FUVF0U1hXbzQ4M2JObkQyN2Z2bzJXTFZ2Q3o4K1A5UzhqaXNUaGNMQjQ4V0k0T0RnZ0ppWUdHelpzWURza1VvNjh2RHdzV3JRSVhDNjMzQ1Nmc3JweDR3YW1UWnVHdTNmdmdzL25JeU1qQTBlUEhzWGt5Wk5sK25EbTUrZmptMisrd1I5Ly9JR09IVHZpNHNXTCtPZWZmK0RtNW9iSXlFajgrT09QT0hyMHFOenpSRVpHWXQ2OGVYQjFkY1UvLy95RGE5ZXVZZEtrU1hLMzNiSmxDOXpkM2JGeTVVbzhlZkpFN2paQ29SRHIxcTNEekprellXZG5oK1BIaitQYXRXc1lOV29VenB3NWd3a1RKaUE2T3JwMkQwNDlXYkprQ2F5dHJSRVJFWUVyVjY2d0hVNjFhZnBJUHFKNk5IbWtOSldhcWlkMWVSOVc1OWZtcEVtVDRPL3ZyeFFESWFpRlUrMnB5MnVPRUVLSUxMVWJlZnI4K1hQczJMRUR1cnE2V0w5K1BYUjFkZGtPU2VGMGRIVGc3KytQTVdQRzRNaVJJeGcwYUJEYXQyL1BkbGlralAzNzk2T29xQWo5Ky9kSHg0NGQyUTZueXQ2L2Y0OU5telpoNWNxVmFOdTJMWjQ5ZTRZLy92Z0R5Y25KZVBmdUhaWXZYNDV0MjdZeDJ3Y0ZCVEhKek8rKys0NzVBYkJvMFNKY3VIQUJPVGs1T0hEZ0FFYVBIaTF6cnMyYk44UFUxQlJmZi8wMWdOSUpreFlzV0lBWEwxNUFLQlJLYmV2cDZZbXVYYnN5YlJEa0NRZ0l3TUdEQnpGKy9Iak1tREdEV2Y3Tk45OWczNzU5eU0vUHgrclZxM0hreUpHYVAwRDFoTVBoWU5HaVJmRDI5c2FhTldzd1lNQUF0a09xRmhxcFFsUk5URXdNUm80Y3lYWVk5VTRvRk5JUGZqVVZIeDhQZ1VDZzBpMkQ2cU9LUVZkWEY1TW1UY0tYWDM2SlpzMmFJVGMzbDZtS3FhcTJiZHRpOE9EQjZOU3BFNnl0cmFHcnE0dnM3R3hFUjBjaktDaEk3b1hialJzM3dzWEZSV2E1WkwvYXpwMDcxL284bFNtdlArNmZmLzRwRmNQQWdRUGg3ZTBOYzNOenFlMjh2YjBSRVJFQloyZG5lSHQ3dzhiR0JwczNiMFp3Y0xEVWRuMzc5c1hJa1NQaDRPQUFBd01EWkdWbDRlSERoemgyN0JnaUl5Tmx6dS9pNG9JZmYvd1J6Wm8xa3puZnExZXY4UFhYWDZONzkrNHdOVFZGZW5vNkxseTRnQzFidG9EUDU2TkpreWFZT25VcSt2VHBBM056YzZTbnArUFVxVlBZdG0yYnpQZExSZEwwS2daQ0NGRm5hbldKc2FTa0JLdFdyV0ptTlZmbkR5NExDd3NzZWtXVjJBQUFJQUJKUkVGVVhMZ1FRcUVRUC8vOE00cUxpOWtPaVVnb0xpN0c0c1dMd2VGd3NITGxTcmJEcVphU2toSnMyN1lOQXdjT2hJMk5EZnIzNzQ4ZE8zYkF3TUFBUU9rSUVNbXlwTmV2WHdNb1RYeEtqcHpRMXRaR3k1WXRBWlQrK0pIbjJiTm55TXJLd3NlUEg2V1dUNXc0VVdaYmNSdUE4ang3OWd6NzkrOEhsOHRsa3JGaVhDNFhiZHUyQlZENnhWWlZ6SnMzRDJabVp2am5uMy9rL3JCUVpwU01JYXBHVTJlYS8vRGhnMVRMRktJKytIdytFaElTMkE2alZ1cjZzNlJSbzBiWXUzY3ZacytlRFZ0Ylc2eFpzd2J1N3U0SUR3L0hybDI3S3QxZlcxc2JLMWFzd1A3OSsrSHM3QXhmWDErNHVibmh3SUVEYU5Tb0VYcjM3bzFkdTNaaDhPREJNdnQ2ZVhuQjI5dGJabm5uenAyWi94Unhuc3FVUFplWXQ3ZTMxUEtMRnk5aXpwdzVjby9oNnVxS2dJQUEyTm5aUVVkSFI2by9xcGFXRnRhc1dRTi9mMzg0T1RuaDk5OS9oNHVMQzM3Ly9YZTR1cnBpOCtiTldMVnFGYlMxcGNmMDNMaHhBL1BtelpNNVY1OCtmYkJ0MnphSVJDTG00b0M1dVRrbVQ1Nk0xYXRYbzBlUEh0aTdkeS8wOWZYQjUvT1o5ZE9uVDVmN2VDdWFPbytVSm9RUVRhWld5ZFBUcDA4ak5qWVduMzc2S1NaUG5zeDJPSFh1cTYrK1FwY3VYZkQ2OVd2czI3ZVA3WENJaEFzWExpQXJLd3VPam83bzBhTUgyK0ZVeXllZmZBSVRFeE9wWmMyYU5aTkthTjY2ZFl2NWUrTEVpZWpjdVRPKysrNDdtV09KUjM2WE4rbUNucDRlK0h3K2Z2cnBKMlJrWkRETEhSMGQ1Yzd3cXFlblYyN2NodzhmQmdEWTJ0ckMxTlJVWnYydnYvNktKVXVXVkdza0NkdTRYQzd6UTJYcjFxMHNSMU05ejU0OVl6c0VRcW9sUGo2ZTdSQllvYW4zVzFPOGVQR0M3UkJxcGE2ckdQejgvR0JuWndjQWVQVG9FVTZlUEFrK240OHJWNjdBMzkrLzB2Mjl2THd3ZE9oUUFFQldWaFpldm55SmdvSUNxY1FybDh2RmtpVkxZR3hzWE9NNDYrczhsWkgzZm1GbFpZVWxTNVpJclpPY3JHeisvUGtZT0hBZ2dOSSs5eGN1WEFDZno4ZlZxMWNSRmhZR0FCZ3laQWg4Zkh4a2pwMlltQ2l6ckh2MzdwZ3hZd2I4L1B6dzQ0OC9TcTNyMzc4L2ZIMTlNV2ZPSEt4ZXZScUxGeStXV2o5bXpKZzZyMHFrdnFlRUVLS2UxQ1o1V2xSVXhKUVMvL2pqanhyUnQ0Zkw1V0xSb2tVQWdBTUhEdEJrRDBva0lDQUFBRmlmT1ZXUlhGMWRtYjhsUjdKMDdOZ1IyN2R2WjNxVkZoVVY0ZVRKazVnMmJSb3plN05JSkpKN1REYzNOd0RBM2J0M01YejRjR3pac2dVZlAzNEVqOGZEeG8wYlpiYXY2SFV0TGp1VGx6Z0ZnTWFORzJQVXFGRm8zYnAxQmZkUytjeWRPeGRhV2xyWXQyOGZzck96MlE2blNyS3lzcENXbHNaMkdJUlVTM1oydGtZK2IxKytmTWwyQ0tRTzBjalQ4ams1T2NISnlZbTVmZnYyYmFuMVZlazNQbno0Y09idkRoMDZNQk4wNWVibVNtMm5xNnVMRmkxYTFEalcranBQWmVTVnZNK2FOUXMvL2ZRVHhvMGJoek5uem9EUDUyUFBuajBBZ0ZhdFdrbGRmSC84K0xIVXZwS1RnWTBZTVFJT0RnNVM2eVdUc0dJQkFRRklTa29DQUx4NjlVcG0vVjkvL2NVODc4dFdGUEI0UERSdjNyeUNlMWg3bWxyRlFBZ2g2azV0TW95blQ1OUdhbW9xdW5idGlnNGRPckFkVHIxcDNibzFCZ3dZZ0t5c0xCcDlxaVRldkhtREsxZXV3TURBUUtwc1NkVkp0c0VvKzJVZEtKMGdhOXUyYlJnNmRDaGlZMk94YXRXcVNudTlMbGl3Z0VuSzV1WGxZZWZPblJneVpBaDI3TmhSN21qVjhvaDdvcFdVbEZSclAyVm5hbW9LTnpjM0NJWENjaWZlVWpZMGtvMm9LazNyMWN2bjg4dHRxMExVUTJabUpnb0xDOWtPbzhicXNvcmh5eSsvbExvdFRzaFZ4N3QzNzVpL1JTSVI4eDFFWHBKUlgxKy8yc2V2Ny9QVXhJc1hMeEFWRlFXQlFJQVZLMWJBMmRtWjZYYzZldlJvcVF2ZnFhbXBVdnVXYmFWVWxiN1RPVGs1ek4veXZpdEtYbWlXdDc1c2RaV2kwWGNnUWdoUlQycVJQQzB1THNiT25Uc0JBTE5uejJZNW12b25UdEFkT1hLRWVwOHFnY3VYTHdNQUJnMGFwTktUTkpRbFdlWWs3bjhxZHV2V0xRd2ZQaHhoWVdIWXZuMDdmSHg4WUdOalU2VmpybCsvSHF0WHIyWW1JTWpMeThQV3JWc3hmZnAwdVVuYThvaEh0NzUvLzc3Sys2Z0tjUS9Ydi8vK20rVklxa1plbVIwaHFrRFZTNXlyS3prNXVkektBS0llUkNJUjNyNTl5M1lZTlZMWFZRenQycldUdWwyZDd4eGljK2ZPUlhCd01NNmZQNDlGaXhiaDVjdVhNRFkybHBxMFVxdzIzd25yNnp3MUVSVVZWZTQ2UjBkSHFkdDVlWGxTdDhzbU56dDE2bFN0YzFmMi9pVnZ2V1IvL3JxZ3FWVU1oQkNpN3RRaWVYci8vbjJrcHFhaVhidDJHam5ydkoyZEhicDM3NDdNekV3bWNVZllJeTVWOHZEd1lEa1N4Wkw4d2l1ZUNBb0FJaU1qNGUzdGpkemNYQVFFQk1EVzFyYmF4Lzd5eXk5eDRzUUpUSmt5aFJtaDhPVEpFMnpZc0tIS3gyamN1REdBMG1SQVJWZjkwOVBUVmE2TWNmanc0ZUR4ZUFnUEQ2L3pXWWNWSVRrNW1lMFFDS21SbW93OFUyVTA2bFF6cUdyeXRLNUg4RmxhV2tyZHJza3M3R2xwYWRpd1lRTjhmWDF4OSs1ZHpKZ3hBMmZPbklHVmxaWE10aHdPcDhheDF0ZDVhcUtpNTFmWng3anM1SFJsazV0Tm16WlZYR0RscUkvSFI5T3FHQWdoUkJPb1JmTDA1TW1UQUFCM2QzZVdJMkdQdUluOG1UTm5XSTVFc3lVa0pPRDI3ZHN3TUREQXNHSEQyQTVIb1NRVGpwTDlUd01DQWlBUUNOQzJiVnRZV0ZoVTY1aExseTVsL3RiVjFjWDgrZlB4KysrL004dXEwbTlNN1BQUFAyZitGazhlSmMvZXZYdFZyaWR5Z3dZTjBLOWZQd0JBYUdnb3k5RlVqa2FlRWxXbENoY25GRW5Ua3NXYVNsVkh3ZFgxWjBuWkVacTFHWkhvNXVhR0V5ZE80TnR2djhXUkkwZXdhdFdxMm9iSDZubXFvNklSdTJXL2I1WHRZYXBxMzhlcVN0T3FHQWdoUkJPby9DZFdWbFlXd3NQRG9hT2pnOEdEQjFlNmZVeE1ERHAzN296T25UdkQwZEVSVTZaTVVVaGpiL0Z4OC9QejVhNFhuMVBlZjRyZzR1SUNQVDA5M0w5L1gyVy9KS3VEbXpkdkFnQzZkZXVtZGw4SUl5SWlBSlFtVHNVejB3TC9tMnhFc2dlVm1HVC9VWGtqT203ZXZDblRpNjF2Mzc3NDlOTlB5OTJuUEpLOXk0NGVQU3Ezak96Qmd3ZDQ5dXdacksydHEzeGNaU0crZjFldlhtVTVrc3BSOHBTb0trMUxudElvY2MyUWtaSEJkZ2cxVXRmUHo3S1RNQm9aR1ZYN0dCd09CMHVXTE1HdnYvNEtVMU5UUEhyMENKczJiVkpVaVBWK25wcVFONm1UV05sL3c3SUpheDZQSjNWYlhkNkQ2Y0lVSVlTb0g1WFA3ang0OEFBbEpTWG8yclVyREEwTnE3eGZSRVFFd3NQRDBiUnBVeXhidHF3T0l5ejE0TUVEUEhqd0FFRkJRUUJLWi9RVUwxTUVQVDA5REJnd0FBS0JBT0hoNFFvNUpxbSs2OWV2QXdDNmQrL09jaVExbDVXVkpaTzBURXRMdzZGRGgyQnBhWWtsUzVaSXJST1h5Nzk4K1JJblRwd0FVUHBsZWNXS0ZZaU9qbWEyUzAxTnhhNWR1NlQyemNuSndZNGRPMlJpRUpkVWRlM2FWV3E1NUJmMHNqSDI2dFdMbVRXM3BLUUUzMzMzSFhidTNJa25UNTRnSmlZR2dZR0I4UEx5d3Z6NTh5dC9FSlRRZ0FFREFQenZPYWJNS0hsS1ZKVzYvSEN2aXVMaVltUmxaYkVkQnFrSE9UazVNdVhTcXFDdVAwdWVQMzh1ZFZ0eVlzeXFtamh4SWthTkdzWGNEZzBOclZZZjRhcGVKSzd0ZWRoUzluZU9aUDk4UUhaeXE0Y1BIOVo1VFBWQmt6NUxDQ0ZFVTZoODh2VGV2WHNBZ0M1ZHVsUjdYME5EUTR3YU5RcXhzYkUxNm5Pa2JNU0pvN3QzNzdJY2llWVM5NXo5NnF1dldJNmsrc1NsK0xHeHNaZ3padzd6dW9pTGk4T2NPWE5nYlcyTm5UdDNva21USmxMN2lWdEdBTUF2di95Q1BuMzZZTlNvVWVqY3VUTjY5KzdOckJzOWVyVE12Z0FRRkJTRURSczJJQ01qQXdLQkFJY1BIMFpzYkN6TXpNencvZmZmUzIwcjJUb2dNVEZSNm9jRGg4UEJtalZyMExadFd3Q2xmYlcyYk5tQ3laTW5ZK3JVcVRodzRBQ1dMMThPQndlSG1qOUlMTEszdDRlRmhRVStmUGdnODROUG1RZ0VBdnJSUUZSV1ptWm1oYU9vMUVuWldhNkplbFBGOStXNlRwNkdoWVZKM1M1NzRWdmVQQXBsUjA2T0d6ZE82cmE0OUwvc2lNcnl5SnZvVlZ5NXBLT2pvN0R6c09YbzBhTlN0MDFOVFN1OGZmejQ4VHFQcVQ2bzR1dU5FRUpJeFZRK2VYcmp4ZzBBUUk4ZVBXcTBmMjV1THN6TXpLUktyTy9ldll1SkV5ZkN5Y2tKWDMzMUZXN2Z2czJzRXdxRkNBb0t3dENoUStIazVJUXZ2L3dTc2JHeE1zZmR0R2tUM056Y3F0eWtuOC9uWSszYXRlalRwdzljWEZ5d1pNbVNhcy82S2Y2U0Z4TVRVNjM5aUdKa1pHVGc1Y3VYTURBd2tKbGRWQldzWDc4ZSsvYnR3NGdSSS9EaHd3ZE1tellOL2ZyMXc3cDE2K0RoNFlHOWUvZktiZVEvWThZTVRKa3lCU1ltSnREVDAwTzdkdTJ3ZCs5ZURCMDZGQ05Iam9TeHNUR3NyS3l3ZlBseURCOCtYTzY1ZzRPRE1XREFBRGc3TzJQMzd0MFlNMllNRGh3NGdHYk5takhiaElTRTRNY2ZmMlJ1djN2M0R2UG16VU5rWkNTenJHSERodGkxYXhmbXo1K1BWcTFhZ2Nmam9WR2pSaGcwYUJEKy92dHZ1TG01S2ZBUnEzL2lOaC9paTBiS0tEYzNWeVZHd3hBaWowZ2traW5sVlZmeVdxMFE5YVdLbzR6ck9ubDY2dFFwdkgvL25ybmR1blZyNW9Ld3JhMnQzSDZpclZ1M2xycHRibTR1ZFh2bXpKbVlPblVxdG0vZkxyT3ZvYUVocksydHBYNXp5Q3Z2dHJTMGhKNmVIbng5ZlJWMm5zcklTOEpLSm0vRnF0c1hOalkyVmlvaFdqWWhMYjdnRFFDblQ1L0dvMGVQcE5hWFRWYVhYU2J2UGtxdXIyei91a0xKVTBJSVVUL2FiQWRRRzBsSlNVaEtTa0tUSmszUXZIbnphdStma1pHQi9mdjNZOHFVS1ZMTDgvTHk0T3ZyQ3pzN093UUdCdUxYWDMvRnFWT25BQUFiTm16QXRXdlhzSHIxYWpnNE9DQWhJUUY2ZW5wU2ZVWVBIejZNNDhlUFk4ZU9IYkN4c2FsU0xMLzg4Z3NTRXhNUkVoSUNIUjBkTEY2OEdPdlhyOGVLRlN1cWZIOHNMUzNSdEdsVGZQandBVy9ldktuUlkwSnFUandhc0VXTEZpeEhVbk1PRGc3VkhwbXBwYVdGK2ZQbnl5MkhkM1IwckxDTlJIWGFWb3dmUHg3ang0K3ZkRHNlajRjcFU2Ykl2SzdWZ2ZoSDI1TW5UMWlPcEh6cWxwRFIxdGJHL3YzN01XSENCTFpEa1V2WjQxTkZtWm1aVERzU2RhWnVyMVZTTVZWTG50WkhGUU9mejRlUGp3KzJiTmtDQXdNREFNQ0tGU3N3YytaTW1KcWFZdVhLbGZEejg1UGFaK2JNbWZqMDAwK3hjT0ZDQUVCVVZKUlVpeUZUVTFONGVIakExOWNYWGw1ZXNMZTNaOVl0V2JJRXQyN2R3dUxGaTVsbGI5KytSVmhZR1ByMjdjc3MrK3V2dnlBUUNMQjY5V3BtV1czUFV4RWVqeWQza3ROKy9mcmg5dTNieU12TFk1WlpXVm5KYkZmWis2Vy92ejhzTEN6UW8wY1A5T25UQjI1dWJ2am5uMy9nNnVxS25qMTdBZ0N1WGJ1R05Xdld5T3dyNzZLOVpBenkxa3RPWGlydmQxaDFKemV0Q1hFVlEzMGthZ2toaE5RUGxSNTVHaDhmRHdDd3M3TmplaVJXVmMrZVBURmd3QUJrWldYQjJOaFlxbXkvVDU4K2FObXlKVjYrZkFsRFEwTzhlL2NPSlNVbHlNbkp3YUZEaDdCOCtYSjA2TkFCMnRyYWFObXlKU3d0TFpsOXc4TENzSG56WmdRR0JxSlZxMVpWaWlVek14UG56cDJEajQ4UExDd3MwTEJoUTB5YU5LbmFFOE53T0J4MDZOQUJBUEQwNmROcTdVdHFUenl6cHEydExjdVJFSFVsSHJFaGI3UzdzbEMzaE16TW1UUFJwazBidHNNb2w3TEhwNG8wcFp6OTQ4ZVBiSWRBNnBHcS9YdlhWeFhEa3lkUDRPSGhnUXNYTGlBN094dDhQaDhaR1JsWXNHQUJMbHk0Z1BUMGROeTRjUU03ZHV6QXdvVUxNV1RJRUNaeENnQXJWNjdFM2J0M1VWSlNndVRrWk96ZnZ4K2pSNDlHWkdRa1ZxNWNpU2RQbnFDa3BBUXBLU2s0ZVBBZ2ZIMTlaVnFGK2ZyNklpUWtCTm5aMlNndUxrWkdSZ2I4L1B5aytuOHE0anpsdVgzN05ueDhmR1NXdTdtNVNmVlpkM0Z4d2ZyMTYyVzJtemR2bnRSalVoYWZ6NGVYbHhkOGZYMXgvLzU5TEY2OEdEZHYzc1RpeFl0eDc5NDkrUGo0NFB2dnZ3ZWZ6NWZhejhuSkNZR0JnVExIbXpsekpzYU1HUU1IQndkczNMaFJadjIzMzM2TFNaTW1vWDM3OXZqenp6OWwxcytlUFJ0VHAwNHROMTVGMEtRcUJrSUkwUlFxUGZMMDNidDNBT1JmQmExTVJFUUU5UFQwa0pTVWhELy8vQk5YcjE1bHZoQUVCZ2JpMUtsVGFOKytQVk95SWhRSzhlN2RPd2dFQXFtcnUyVnQzTGdSYm01dTFScTk5K0hEQjRoRUlya2poNHFMaTZ0VklpTWU5U2llQVozVW4yZlBuZ0VBSlRKSW5WR0ZpeVBxbER3ZE9IQWdwazJieG5ZWTVWTDIrRlNWcW8zUXF5bDFlcTFXbDdoLzVLRkRoMWlPcFA0VUZCU3dIVUsxMU9mejgrM2J0MWk2ZEtuY2RaVzErMGxPVHNiczJiUGxyb3VMaThQa3laTXJQWDlSVVJIOC9mM2g3KzlmcCtjcGo3Z2xVR1Z1M0xqQnRFdXJMcEZJaFBQbnorUDgrZk5WM2ljeU1oSWpSNDZzY0pzeFk4WlV1TDY4ZGxIMVFWT3FHQWdoUkZPb2RQTDB6WnMzQUdvKzBvL0Q0Y0RLeWdyanhvM0RyRm16SUJRSzhmNzlld1FGQmVISWtTTm8yYklsYnQrK2pZc1hMd0lBR2pWcUJLQjAwcHJ5a3FPLy9mWWJ2TDI5MGJwMTYwby8wTVhFSDZ4bno1NlZXMzVTSGVMeUZKcnR1djZKSDNOVkx0c255azA4RTdDOEhtbDhQaDhsSlNVQVNudVNhV3RyVjN0RXZpSlV0MWV6c25KMWRjV3FWYXRZZVF5clF0bmpVMlhxTXZKVUtCU0N6K2N6cGFNOEhrK3FQMkIrZmo2TDBiSEx5TWlJN1JEcVhXRmhvY3l5c3BNdUtoTk5UdTRUOWFBdW55V0VFRUpLcVhUWi9xdFhyd0FBTFZ1MnJOSCtJcEVJNzk2OVEzQndNRHAwNkFBdWw4c2tINUtTa3ZEeDQwY2NQSGlRMmQ3Q3dnSzlldldDbjU4ZjR1TGlJQkFJOE96Wk0yWUVMQUI4OXRsbitQMzMzN0YrL1hxY08zZXVTbkZZV0ZpZ1U2ZE9XTGR1SFpLVGt5RVFDQkFYRjRlN2QrOVcrejZKUitGS05zQ3ZxcmR2MytMdnYvK3U5bjZrbEhoeU1PbzFTK3FLbVprWmRIUjBrSldWeFl3aUVnZ0VTRTlQUjFwYUdyS3lzcENWbFlYVTFGU2twNmV6TW10NDJiSTdWVFJwMGlUNCsvdFhlMktNK3FMczhhbTZvcUlpdGtPb3RkemNYSHo0OEFFWkdSbkl6czVHUmtZR2twT1RwUkttcWpZU1VaSDI3ZHVIZmZ2MjFjdTUzTjNkNitVOGxaRjhYaGNWRlNFcEtRa2ZQbnpBaHc4ZmtKeWNySFRQQjBxZUVsV25LVlVNaEJDaUtWUjY1S200a1h4TlJtdUtHNVFiR3h1alI0OGVXTFpzR1lEU3hOZjQ4ZVB4d3c4L3dOemNIT1BIajhmTm16ZVovZno4L0xCeDQwYk1tVE1IZVhsNWFONjh1VXd6K2U3ZHU4UFgxeGVyVnEyQ3ZyNCtYRjFkSzQzbjk5OS94MisvL1liUm8wZWp1TGdZTFZ1MmhKZVhWN1h2bDNnVWExV3ZkcjU2OVFvUkVSRTRmLzQ4TStHUmg0ZEh0YzlML3BjOHBaNm5wQzVaV2xyaXpaczNTRXBLZ3EydExkTFMwdVFtU2ZsOFBsSlRVMkZxYWdwdDdmcDdxeGRmZ0ZJMm4zNzZLZWJObTRmMjdkdERYMTlmYXAybnB5ZisrKzgvQUtXdFYxeGNYR1QybDV6Y1RGemlPSERnUUhoN2U4dk1ndXp0N1kySWlBZzRPenZEMjlzYk5qWTIyTHg1TTRLRGc2VzJhOXUyTFFZUEhveE9uVHJCMnRvYXVycTZ5TTdPUm5SME5JS0NnaEFkSFMwVFIzWGlrMlJ2YjQrSkV5ZkMwZEVSalJzM1JuWjJOaUlqSTdGbnp4NjhmdjFhWm51ZzlNS2toNGNISEIwZFlXNXVYbUd5ZHRTb1VSZzdkaXhURGwxV2JHd3NKazJhQkFCWXRteVpWQ2xsZm40Kzg1bXNESXFMaTlrT29WYXlzckxramlvVmlVVEl5c3FDVUNpRW9hR2gwaVhMNmxOOVhlU3hzcktDZzRORHRVcVY2NG80ZVNyditTRitiaFFXRmpKVlZteFRseW9Hb3JsbzVDa2hoS2dYbFU2ZWlxL29OV3pZc01yN3RHdlhydEladm4vNDRRZjg4TU1QekczSkdiNzE5Zld4ZVBGaXVUTllTaDUzeUpBaEdESmtTSlhQMzdoeFk2eGR1N1pLOTZFaTRsSzBpcTdZUDMvK0hOZXVYY081YytlWVNiZEk3WWtmYzJYNTRVSFVrN0d4TVlEU0g1WlpXVmxNNHBUTDVUSTltb3VLaWlBVUNpRVVDcEdabVFsVFU5TjZLOGxVeHVScHExYXRzSFBuVHVqcDZXSGx5cFc0Y3VVS0JnMGFoQjkvL0JFOEhrOXFXeTh2TC9UczJWTm1rZ2w1Q2NtTEZ5OGlMaTRPUjQ4ZWxWbm42dW9LZjM5L3BreDYrdlRwVFBKVVcxc2JTNWN1eGRDaFF4RWZINDhmZnZnQjc5Ky9aeWE1Nk4yN04zcjI3SW1WSzFmaTdObXpOWTVQYlByMDZaZzFheFpFSWhHOHZMd1FIUjJOMzMvL0hZTUhEOGFBQVFPd2JOa3lYTGx5UldxZm9VT0hZc21TSldqUW9BSHk4L014YTlZc3hNZkhZOE9HRGN6RVpRVUZCWmcxYXhhZVBIa0NBTmk2ZFN0YXRtd0pSMGRIcVdOZHVYSUZ5NWN2WjI3Nytma2hJaUlDNjlldngvUG56MnQwb2JBdXFYTHl0S0NnUUNveHBxT2pBeTB0TFpTVWxEQUp3NDhmUDBKSFIwZWw3NmNxc0xTMHhJZ1JJNVNtSEY0Z0VDQXZMNi9jZGcwaWtRZ0ZCUVhRMXRaV2lyWUc2bERGUURTYk9sUXhFRUlJK1IrVlRwNkt2d0FhR0Jpd0hJbnkwTlhWQlNEOWdTMFNpZkQwNlZOY3YzNGQ1ODZkbzM2b2RZU2VqNlErNk9ucEFTaE5Vb3BmNTF3dUYyWm1adERTMGdKUTJ1c3dKU1VGUXFFUXhjWEZ5TXZMaytwMVdCNlJTQVFPaHlQMWY3R3l0OHZTMWRWbGtqVEtaczZjT2N6akZoNGVqb0tDQXB3NGNRTEZ4Y1ZZdFdwVnJZNHQ3d0tVbFpVVnZ2bm1HOFRIeHpNOWtDVkhCM3Q1ZVdIbzBLRUFTaThDaWlmNDI3VnJGek02azh2bFlzbVNKWWlJaUtqVkxOblRwazFqSmhrNWQrNGNidCsrRFFEWXRtMGJuSjJkd2VQeHNIcjFhcng0OFlMcEk5NjVjMmNzVzdhTWVjNmNPWE1Hang0OUFnRHMzcjJiU2R6cTZlbGgxYXBWR0QxNk5JRFNwTnlLRlN0dzh1UkpxVkdxQW9GQTZqTkpLQlF5YlduRTdXcVVTZG1rWW01dUxwTUFFNzgyZ01wZkUyWEplMjFKTGhNZlg3eThQSkxibHoyKzVJVlRFeE1UcWMramp4OC9NcVA1Y25KeVdHbnJBUUE4SGcrdFdyVkM2OWF0MGFKRkN3UUVCTURKeVFrZE9uU0F2cjQrM3IxN2g3Q3dNS1NscFFFb2ZaNkp0Mi9ldkRtMmJObUNvVU9Ib21uVHBnZ05EVVZDUWdLQTBza2F4UzJZakl5TVVGaFlpRWVQSGlFbUprYnEvRlpXVnVqWXNTUHM3ZTN4eHg5L3lNVG00dUlDS3lzcmNMbGNjTGxjM0x4NWs2bk1FZU53T013eFJDSVJURXhNOE9yVksxeTdkZzE4UGgrMnRyWndjbkppUnJtTEw4SmZ2MzY5Um0yVkZJSEQ0VWk5bHhnWkdUSHZpd1VGQmN4ekp5OHZEd1lHQmxYNnpLaEx5dmhaUWtoMTBBVXFRZ2hSTHlxZFBCVi9LRkhmdC84UmwrY1dGeGNqT2pxYVNaaFc1OGZwZ0FFREFFRG1SMkZGdDh2N1d4NTU2OFhMcW5QTzZtNVhsZmpsL1JndTczYlpIN3RDb1JBQVpFcUNDVkVrOFFVU3llU0plSFNaR0pmTGhiNitQcE1vcVUzeXJhb2FOR2lndE1uVHJsMjdNbi8vOHNzdjhQSHhRV0ZoSWM2Y09ZT3hZOGZXNnRqaTE3MmtXYk5tWWVIQ2hZaU9qc2J5NWN2aDV1YUdQWHYyTU9zbFM5WTdkT2dBZTN0N1BIdjJUS1pNVlZkWEZ5MWF0R0FTbDlYMXlTZWZTTTNPZlAvK2ZlWnZ5Vko5SG84SER3OFBwZ1hOOU9uVHBSSW56NTQ5WS82T2pZMlZPa2VMRmkzUXFsVXJKZ0djbkp5TWl4Y3ZTbFZldUxxNnd0allXT3A1Mkw1OWV6eDkrbFFxSm1WUmRzUmJmYngrNmtMWnp5STlQVDNtT1ZaY1hNeGE4bFJmWHg5Q29SRDI5dllBQUJjWEY2U25weU0wTkJUdDJyVkR4NDRkTVg3OGVPemR1eGM1T1RuTUtGazdPenNBcGNuOWYvLzlGejE2OUdEZTkzcjM3bzBXTFZyZ3lKRWp5TXZMQTRmRGdiT3pNd1lOR2dRYkd4dW1CNzJGaFFYYXRtMkx0bTNieXNTbHJhMk5DUk1tSURNekV3Y09ISUJRS0VUWHJsMHhmUGh3SER0MmpPbXp6K0Z3TUhUb1VEUnMyQkFoSVNFb0tpcUNyYTB0eG80ZGk4YU5HK1BRb1VPSWo0OW5ScFVEUUVoSVNKMC9ycFV4TXpOanZxL3dlRHlwMGFWR1JrYmc4L2xNMVVKcWFpcTRYSzdVaFlMeS9pLzVId0RtdmFNcXl5WFhsNzBnb0l5ZkpZUlVCeVZQQ1NGRXZhaDA4clE2SXo0MGhlU1h6N3k4UEtTbXBsYjd3enNqSTBQUllhbUZzbC9zeXo3L0pHYzZKNlN1aUMrUXlFdmFLUU5sZjEvdTJiTW45dTdkQ3g4Zkg3eCsvVnBxVWtCRmVmSGlCYUtpb2dBQUsxYXN3SW9WSzZUV3YzdjNEcTFidHdaUStuaUozenZrL1p2VzVtTE11SEhqcEpLZ2t2M1h5cGJ1U3BiYXQydlhUbXFkNUtRWDJkblpNdWN4TXpOamtxY0FjUGp3WWFua3FZNk9Ea2FQSG8zZHUzY3p5OXpjM0hEa3lKSHEzQjFTUzJVL3c5aDZEOG5LeXBKNkhqMTkraFNwcWFrQVNwUHZSa1pHc0xPelE3ZHUzWEQ1OG1Wa1pXVkpqYWlOaTR0RGFtb3FYcng0QWFDMFYzM1hybDF4L1BoeDVPWGxBU2g5WGQyNmRRdk5taldEZzRNRDNyNTlpNWlZR0NRbkp5TWpJd01kTzNhVWlhdExseTR3TnpmSHFWT25tTWNtS2lvS3ZYdjNSdmZ1M1pua2FmdjI3ZEdtVFJzY1BueVlHVkdkbUppSXZMdzhwVzdiSTI3ckFrQnVIMndlajhmY0g0RkF3RXB5dlZHalJsTFZGWVNvTWtxZUVrS0llbEhwNUNtUHgwTmhZU0dLaTR1bFJsMXBNdkVIdGJhMk5weWRuZUhzN0F5UlNJVHIxNi9qK3ZYcnVIWHJGalBSVm5ra2U5K1YvYkVsZWJ1OHY4c3E3eGdWN1YvVjQxWDFHRFU1WG1YN2xXVm9hQWlnTkNtaERQM0NpSG9TVC9JaW1hUVVqeFlTSjhxRVFxSFVaREM2dXJveUpaaGx5NURsbFF2TEt3OHVyOHhZL0I2c2pCY1A3dDI3aDk2OWV6TzM3ZXpzRUJ3Y2pMVnIxK0xreVpNS1A1ODRjVnFldVhQbnd0UFRFMDJhTk1HVksxZnc4dVZMR0JzYnk1MXNxVGFmYldWN2oyN1lzS0hjYlNVbnZTcWJBSmRNc3NsTHFKUzk0UGJreVJQRXhNUklKV0hIalJ1SC9mdjNvN2k0R0hwNmVuQjJkb2EvdjMvVjdrZzlLL3NjTmpBd3FMQ05SV1hsKy9KZVJ4V1Y3WmYzR3F1S29xSWk1dCtvb0tCQUt2a3UrWjdBNC9HcTNYWkFrU1RQSzA2Y2lqMTQ4QUIyZG5abzJiSWxzMHp5ZVZkMit5NWR1Z0NBM0paRVVWRlJhTjY4T1RwMjdNaVU3NWVYbEJPUGhCMDRjS0RVY25HUFdERnh6MS9KOG51QlFJQnQyN1lwVFg5VGVTUWZRM21KYzdaR0lrdVNmUHdvZVVwVUhmWHRKWVFROWFMU3lWTmRYVjBVRmhZaVB6K2ZLV1hWZE9KUkE1SmY5RGtjRG5yMzdzMGtEeDQ5ZW9SejU4N2g1czJiU0VwS2tqbUdNbytjVUdiNit2ck1aQXlVUENWMXBiQ3dFRURwNjVySDQ0SFA1ek05VHNXSmtvS0NBdWFIc0xhMk5obzNibHh2OGNrYjBjUzJ3TUJBT0RvNlNpV1NkSFYxc1h6NWNuenl5U2NJREF4VTZQbmV2bjFiNGZxMHREUW1rYW12cjQ4Wk0yYkEwOU1UVjY5ZWxkbTJOc2tZUzB0THFkcy8vZlNUek1SUThrUkZSYUZIang3TWJjbSttZUtMUkdKSlNVbk1DRUJKQnc4ZWxFcWVtcHFhWXRDZ1FUaDkralFHRGh5STY5ZXZLKzFzNzJVbkVUTXhNV0Vwa3VvcktDaGdSaGhuWldXaHFLZ0kydHJhVEVtMm1JR0JBYk5jMllndjhKWjlycFduV2JObUFPU1A4aEoveDJuU3BBbXpyTHlFc2ZoOTh1alJveFVtN2t4TlRRSElKaUNWSWZsWWtmVDBkT2J2d3NKQzhQbDg1cm5PNS9PWjBlZ2NEZ2ZHeHNaU3lYdWhVQ2pWWGtueVA4bGxrdVF0azVlMGxWeFc5dUlkSVlRUVFvaXlVTDVmdWRYUXFGRWpaR1ZsSVNzcnExNlRBMkxKeWNtWU5Xc1dqaDgvem5wamZURnhhVnRGeWJzT0hUcWdRNGNPQUVwSENKMC9meDQzYnR5bzlBYy9xWmc0TVpPYm13dTdNa00rQUFBZ0FFbEVRVlFMQ3d1V295SHFTcHh3MHRQVFE2TkdqWkNhbWdxaFVBaWhVQ2pUTTVQRDRkVDd4UkJsVEo2K2Z2MGFzMmZQeGg5Ly9DR1ZSQUdBcVZPbjR2WHIxemh6NW96Q3psZjIzNkU4Ym01dVdMaHdJVXhOVFJFVUZJVEF3RUJtSWlsRktKc0VyT3JuNUpZdFcrRG82TWpzYjI5dmovUG56ek4vUy9yamp6L2tKa1N1WExtQ0JRc1d3TXpNakZrMmFkSWtuRDU5R2lOSGptVDZxeW9qWlJ3OVhWVzZ1cnJRMDlOajNpZmtKYWdORFEzQjQvR1VObmtxanFtcXNZbS9meGtZR0VpVjl3UC91LzlWR2NVb1R0eVptcHJpdzRjUGxXNXZhbW9xMDA5ZTNNTlRHZHVxRkJVVlFWOWZuMG1TcHFXbFNWVXJpT25vNkNqRnhKZXEvRG9rQktEbk1DR0VxQnZseVBqVmtQaEhXWDNNMUp1UWtJQVJJMFpJZlptM3NMQkFhR2lvMGlST2dmK1ZUelpzMkxCSzJ6czRPR0RSb2tVSURRMUZTRWdJTTlNenFiNm1UWnNDa0Y4NlNJaWlpTi92ek0zTm9hV2xCVk5UVTdsZjBMVzF0V0ZtWmxidlg5NlZNWGtLQUk4ZlA4YUVDUk1RR1JrcHM4N1QwMU9oNTZwc0JCcUh3OEdTSlV2dzY2Ky93dFRVRkk4ZVBjS21UWnNVR2dNZzI1OVVYRzVjbWRqWVdNeWJONDk1cmcwZlBoeWZmZllaR2pkdXpFeEF4ZWZ6OGZQUFB5TXNMRXp1TVFRQ2dVeFBVenM3TytheGxweUVTdG1vOGc5ZThRVVRRME5EbVZITFhDNFh4c2JHTURZMkJsQzdsaEIxU1h3aHNpb0pUT0IvSTFXdHJhMWwxb25majZyeXVTeWVHT3lMTDc2UVdTZlpJMVU4c2xmZTY4bkJ3WUY1ZkpXTmxwWVdURXhNcE42anhSZmVKTGRSbHVvalpmMHNJYVNxeWw3QUpJUVFvdHFVSit0WEF5MWF0QUFBcG9sL1hjck96a1pDUWtLZG42ZTJ4RDI0ckt5c3FyMXY2OWF0c1dEQkFrV0hwREhFUDl6aTQrTlpqb1NvcThMQ1FtUmtaS0JCZ3daTTZhaTJ0alpNVFUxaGFtb0tJeU1qR0JrWm9VbVRKakEzTjJmbHg2Y3lKcDZXTDE4T29MUnM5YnZ2dnNPR0RSdWtFcHppenhLeHVoNDFObkhpUkl3YU5ZcTVIUm9hV3EwUzFhckdGeHNiSzNYYjFkVzEzQkowRnhjWHFXVGIvZnYzTVdiTUdOeTdkdzlHUmtZSURnN0dwVXVYWUc1dWpwQ1FFSXdjT2JMU2ZySEhqaDJUR1QwNGYvNThuRGh4b2tyeHMwV3k3WTJxTWpZMmhvV0ZCWXlOaldGa1pJU0dEUnZDM054Y3FoUytOcE9SS1pKNGdpQ3g1czJiQXlodE1WUVYvLzc3THdDZ2MrZk9NdXZFRnpYdjM3OWY2WEhFQ2YxMjdkckJ5Y21KdVREZW9rVUxxWVNpZUxzT0hUcEl0YVpvM3J3NTJyUnBJelhCbXBqNFdHeStQK3JvNklERDRjRGMzSno1V3hLUHg0TzV1Ym5TOUcybDVDbFJkY3I0ZllnUVFrak5xVVh5VkpISnFwQ1FFTGk1dWNIWjJSbnIxcTFqbGsrZE9oVUE0T3pzekh4Qmo0bUpRZWZPblpHZm44LzhIUmtaaVlrVEo2SmJ0MjRZTzNhczFJL1hyS3dzTEZ5NEVNN096dmpxcTYrd2UvZHVkTzdjV2FGbGMrTFJGVFkyTmdvN0pxa2E4V05PeVZOU1Y4U3Y3N0s5TE1YOVQ4WEpVemFUUDFYdFUxaWYzTjNkbVZZYUlwRUl3Y0hCVEVJVmtKM3dTRjd2UkhIeVF4R1BiZG1Kb2NRL3NLbzZTcVdxOFlsTDdjWDA5UFN3Wk1rU21lU0lzN016M04zZHBSSzRiZHEwd2I1OSszRDM3bDNtYzY5TGx5NFlNbVFJL1AzOTVmYkxMaXNyS3dzWExseVFXbFpZV0lpTEZ5OVdmaWRaVk5YS0RXWEg1WEpoYUdnSUl5TWo2T3ZyeTFUSmxFMWFzcVY3OSs3TWM5TEV4QVF1TGk1NC9QZ3g0dUxpbUcwa0UybGxTOHBqWTJNUkV4TURTMHRMOU8zYmw3bWZ1cnE2Nk5XckZ5SWpJNnZVbHVqdTNidk1lMEd2WHIwd2QrNWN6SjQ5Rys3dTdsSWoxdS9kdTRlVWxCUndPQndNR2pRSWMrZk94Wnc1Y3pCczJEQkVSRVJJSFZQY1JzRFIwUkZmZlBHRjNOR3g5VVh5dmFGSmt5Wm8yclFwek16TVlHcHFDa3RMUzVpYW1pcE40aFNnNUNsUmZaUThKWVFROWFMU3lWUHhKQUdTTTU3V1JtSmlJdno5L2ZITEw3L2c2dFdyY0hkM1o5WUZCUVVCQUc3ZnZvMEhEeDZVZTR6ang0OGpJQ0FBbHk1ZFF0T21UYkY2OVdwbTNZb1ZLNUNUazRQVHAwOWo5KzdkTWwreUZlSDE2OWNBSURWTExha2Y0c2Y4NmRPbkxFZWlHUDcrL3VqZHV6ZkN3OFBaRGdWQTNjWHo4ZU5ISERwMENCTW5Uc1RjdVhNVmVteEZFeiszYkcxdFdZNmtmTXBZc3NyajhiQjY5V3FwNU9TbFM1ZVlFWnhsSjJxU2x4aTB0TFNFbnA0ZWZIMTlwWmJYNU1lUjVNejJBREJ6NWt4TW5Ub1YyN2R2bDluVzBOQVExdGJXVW9tdnFzWjM2ZElsL1BmZmYxTGI5ZS9mSHhzM2JvU1RreFBzN2UweGRlcFVMRjI2Rk92WHIyZTJNVE16dzdadDI5QzhlWE9rcHFiV2F1S1dnd2NQU3QwK2YvNDgwM05SV2FsTDhyUXl5akx5TkRNekV4TW5Uc1NFQ1JNd2ZQaHczTDkvWHlycGJtbHBLZlY5ek4zZFhhYTY1c0tGQzdoNDhTS3NyYTB4ZmZwMGpCMDdGb01IRDhiZHUzZHgvZnIxS3NWUlZGU0Vnd2NQSWlZbUJvV0ZoZERTMGtKS1Nnb09IRGlBdkx3OFpydVNraEtFaElRZ0tpb0tCUVVGYU5DZ0FWSlNVdkQzMzM4ak5UVlY2cGhoWVdISXk4dERseTVkd09WeW1lOW9iQ2g3NFlmRDRhQkJnd2JnOFhoS2xUUVZvOFFUVVhYcVVNVkFDQ0hrZjFUNnN1NG5uM3dDQUhqNThpVkVJbEd0di93MWFOQUFIQTRISHo1OFFOZXVYZUhnNEZEdFk4eWRPNWNwcHgwL2Zqem16NThQb1ZDSTdPeHMzTGh4QS92MjdXUFd6NWd4QS9QbXphdFZ6SkpFSWhGaVltSUF5RTdxUWVxZW5aMGRBUFVaZVJvYUdvckN3a0tjTzNjT2ZmcjBZVHNjaGNlVGs1T0Q5ZXZYNCtyVnEwd3l4OW5adWRiSHJVdlIwZEVBZ0xadDI3SWNTZmtxbXF5T1RaMDdkOGIyN2R1eGZ2MTZ4TVhGWWNTSUVlQnl1VWhLU3NLT0hUdWt0bjM3OWkzQ3dzTFF0MjlmWnRsZmYvMEZnVUFnZFVFTWtOOGlwYktKbWFLaW90QzFhMWZtdHFtcEtUdzhQT0RyNndzdkx5K3A5KzhsUzViZzFxMWJXTHg0Y2JYakV3cUYrT0dISDdCbHl4Ym04eElBZXZUb2dSNDllZ0FvSFhVN2I5NDhxZEczdzRZTlk1TGdLMWV1eE1xVks2V095ZWZ6a1pHUmdiaTRPSVNHaGxaNElUQXVMZzRQSGp4Z0tqYU9IejllNFdPakRKU2w1Mk5kVTVaUjR2LysreTlUZWk5UFVsSVNUcDgramRPblQxZDRuT2pvYU9ZOXNpcmtUU0tWbjUrUEN4Y3V5SXlZTHF1b3FBaFhybHpCbFN0WEt0d3VMaTVPYWdRdG01UmxwSEZWS2N2ems1Q2EwcFFMY1lRUW9pbFVldVNwdGJVMXpNM05rWktTb3BDWjRpMHNMTEI2OVdwczNyd1pZOGVPUlZSVVZMV1BJVG1UczVHUkVVUWlFVXBLU3BpSkR5UkhqQ2s2eVpDY25JekV4RVEwYXRRSXJWcTFVdWl4U2VYYXRHa0RBS3lPTEZHa0VTTkd3TkRRRUY5KytTWGJvUUJRZkR5R2hvYnc4ZkhCbjMvK3FaRGoxUWZ4S0VKbFRwNHE4dy9lZHUzYUlTZ29DTGR1M2NJMzMzeURFeWRPWU1xVUtYSjdGUHI2K2lJa0pBVFoyZGtvTGk1R1JrWUcvUHo4OFBEaFEyWWJGeGNYcVJHYll2UG16Y1BDaFF2TGpXUGx5cFc0ZS9jdVNrcEtrSnljalAzNzkyUDA2TkdJakl6RXlwVXI4ZVRKRTVTVWxDQWxKUVVIRHg2RXI2K3ZUSi9UcXNRSGxFNjY0K0hoZ1UyYk51SFpzMmNvTEN4RVNVa0pFaElTc0gvL2Zvd2RPMVptdEh4Rkk3NjRYQzUwZFhWaFpXVUZWMWRYL1Bubm41Vk9OQ2dlZlJvYkc2c1NJL00xSlhtcWpLUEU2MU51Ymk3YklkUXJWZnYzVnJWNENTbUxrcWVFRUtKZVZIcmtLVkE2Z3ViRWlSTzRkZXVXMU1pYW1uSjNkMGYvL3YwUkVCQ0FIMy84RVpjdlgxWkFsUDlMS0tTa3BEQi9pMmN5VmhUeHFOTU9IVG9vOUxpa2FscTBhQUVkSFIyOGYvOGVhV2xwekFoalZiVm8wU0lzV3JTSTdUQVlpbzZIdytGQVYxY1huMzMybWNLT1dkZWVQSGtDQUZLVGxDZ2JJeU1qY0RpY1dwVjZLNXE4aVdRcVUxUlVCSDkvZi9qNys1ZTd6WTBiTjNEanhvMXFIenM1T1ptWnRiNnN1TGc0VEo0OFdTSHhpZVhuNTJQUG5qM1lzMmRQbGVJN2YvNDhQRDA5cTF4eU9HdldMQncrZkxqYy90M2loT214WThlcWREdzJjVGljY2lmVlVqZktPa3E4cm9sN2FiNTU4NGJkUU9xWnFpVnkxUEg1K2ZQUFAyUFRwazFJU1VsUitMRzdkKytPbjM3NlNhYXZycmUzZDUyMENTT1YwNVFMY1lRUW9pbFVldVFwQUtiMDhkNjllN1UrVmxKU0VoNCtmQWdPaHdNYkd4dncrWHdtQVNDK0F2N3c0VU44L1BpeDJzZTJzYkZCcTFhdEVCZ1lpSThmUCtMZHUzZll0MjlmcldPV0pINE11blRwb3REamtxcmhjcmxNT2ZtNWMrZFlqb1pVbGE2dUx0c2hWRWxlWGg2aW82T2hwYVdGN3QyN3N4MU91YlMwdEZUK3dvR21lL1BtRGRhdFcxZmxCTGkrdmo3TXpNd0FsTDRQMnR2YlMvV1hIVHg0TUhKemN5c3RoVllHRFJzMjFKaUphdGhNVGttT2JxNlAzcFllSGg2WU1HRUNqSXlNWUdGaGdjTENRcWxKb0RTQnFpVlBsYm1Lb1NhYU5Xc0dkM2QzVEpnd29VNk9mK3ZXTGFYdjI2NXBLSGxLQ0NIcVJlV1RwNTA2ZFlLV2xoWWlJeU5SVUZCUXEyTUpCQUw4L1BQUDZOR2pCMEpDUXZETEw3OHdmVlJ0YlcweGN1UkllSGw1WWRTb1VUVTYvdSsvLzQ3MDlIUzR1Ym5CeDhjSEkwYU1BS0NZR1VYRk14aExKdkJJL2V2WHJ4OEFLUDFzMHVSL3lzNUFyYXpDdzhNaEZBclJ0V3RYcForRXdNYkdodTBRU0MxNGVYbGg2ZEtsT0hueUpMNzg4a3QwN2RvVm5UdDNocU9qSTdwMTY0YmV2WHRqMUtoUjJMOS9Qd0F3YlFPQTBva1JEeHc0Z0kwYk53SW9UYWFQR0RFQ0owNmNxUFZuZEgwb081bVhPbVByaDMzTGxpMmwycSs0dTd1alJZc1dkWHJPbEpRVU5HM2FGSk1uVDBhblRwM3c5OTkvMStoQ3VDcFR0ZWUydUlwQlhVeWVQQmxjTGhlalJvMkNnWUZCblp4RFVSUG9rdHJUcENvR1FnalJGQ28vdk1MVTFCUzlldlZDZUhnNHpwOC9qNUVqUjliNFdOYlcxaFZPWnJGMDZWSXNYYnFVdWQydVhUczhlUEJBNW05NTY0SFNzbTdKMGFhblQ1K0doWVdGUXBJM3QyL2ZSbTV1TGpwMTZvU21UWnZXK25pa1pycDE2d1lBdUgvL1BzdVJFSFVqSHMzY3ExY3ZsaU9wbkxXMWRZVVR3QkRsTm5ic1dBREFtVE5ucE5yTENJVkNDSVZDRkJjWEl6YzNGOEhCd2ZEMDlNVEpreWVaeEdqLy92MEJsRlpBY0RnY0RCOCtISTBiTjhhQkF3ZnEvNDdVZ0tvbG1HcUR4K1BCeE1RRTJkblo5WHJlVjY5ZTRkV3JWL1Y2enN1WEx5dXNEWk1xTWpBd1VKa3FDekZ4RlVOcWFpcmJvZFJhNDhhTk1YVG9VQUNsL3hZalI0NWtMajRwa2tBZ1VQZ3hTYzFvVWhVRElZUm9DdFVZY2xVSjhSZVM4K2ZQc3h4SnhjTEN3dkR1M1RzSUJBSThmdndZMjdkdng3Qmh3eFJ5YlBFc3RFT0dERkhJOFVqTk9Eczd3OFRFQkhGeGNYang0a1dkbktPZ29BQ25UcDNDdEduVE1HL2VQQUJBZkh3OEZpeFlnQjQ5ZXFCUG56NVl1blFwTTBtWnBKeWNIQnc1Y2dTZW5wN012b2NPSFlLcnF5dkdqaDNMakI3ajgvazRmZm8wSmsrZUxGTUdscGVYaDZOSGoyTFNwRW5NTVFvS0NyQnAweWE0dTd1alc3ZHVtRGx6Smw2K2ZGbmgvZmozMzMveDAwOC93YzNORGM3T3poZzBhQkJXckZpQnhNUkVtVzByaXFjMmowZDFsSlNVSUNRa0JKTW5UMGJ2M3IzUm8wY1BUSjQ4R2NlUEg2K1gvcDdpSC81ZmZmVlZuWitydHBvMWE4WjJDS1FXVHB3NEFhQzBQOStnUVlOZ2FXa0pIby9IOUFtMnRiWEZzR0hEc0gzN2RvU0hoMHRObWhVZkh3K2dkRVQzcWxXcnNHalJJZ1FGQmRWSmo3KzZJRzQvb0NrMEtWbXN5Um8zYnN4MkNEV2lMbFVNRXlaTWtHcGxNbUhDQkVxc3FUbDZieVdFRVBXakZwL2N6czdPYU5Tb0VmNzk5MTg4ZS9ZTTl2YjJiSWNrVjN4OFBOYXVYWXZNekV5WW1wcGl5SkFobUQ1OXVrS09lKzNhTlJnYUdtTFFvRUVLaUpUVWxKYVdGcVpPbllxTkd6ZGkxNjVkK1BYWFh4VjI3S3lzTEd6WnNnWG56cDFEZm40K2dOTG4vb3NYTHpCOStuVGs1K2RESUJDZ3NMQVFGeTVjd1AzNzk3Rm56eDVZV1ZraEl5TUQ2OWV2UjFoWUdET3BpN096TXk1Y3VJQzFhOWNDS0Uyc25qdDNEams1T1RoNjlDZ3pBN216c3pOei9wMDdkK0xDaFF2SXpNeGsxaVVuSjJQdTNMbElUMDhIaDhOQmNYRXhIang0Z0RsejV1RDQ4ZU15NVdsQ29SQi8vUEVIUWtKQ01HdldMQ3hidGd3OEhnOTc5KzdGMXExYkVSWVdoci8rK2d2dDI3Y0hBR3pac3FYY2VHcjZlRlJYZG5ZMjVzK2Zqelp0MnNEZjN4OW1abWFJaTR2RDJyVnI0ZWZuaHp0Mzd1QzMzMzZyc3hZQWp4OC94b3NYTDJCcGFhblUvVTdGYVBTN2FsdTNiaDBpSWlJd1lNQUFlSGg0NEljZmZvQ0JnUUcwdExTUW01dUxkKy9lSVNZbUJuNStmaklWRjRzWEw0YXZyeS9hdFdzSFIwZEhiTnUyRFh2MzdtWHBubFJmVGQ0ZlZKbWxwU1dlUDMvT2RoaWtqcWxxSDJwMXFHTFExOWZIbURGanBKWlpXRmhnMEtCQk9IUG1ERXRSa2JwR3lWTkNDRkUvYWpIeXRFR0RCdmo2NjY4QkFKczNiMlk1bXZKOS9mWFh1SERoQWlJakkzSDI3Rm5NbmowYldscGF0VDd1N3QyN0FRQ2pSNDlXK2w2SW1rQThNbERSSTZHTmpJeXdhTkVpYk5pd2dWbkc1L1B4MjIrL1ljMmFOWWlNakVSb2FDZ3pFM3RhV2hwKy92bG5adDhsUzViQXo4K1AyVGMzTnhkWHIxN0Z4WXNYNGVibUJuMTlmWFRzMkJHZW5wNU1RbFdTb2FFaDVzMmJoei8rK0lOWmxwMmRqZVhMbDhQYjJ4dGhZV0c0ZlBreU0vbzVMUzFON2crRGdJQUFIRHg0RU9QR2pjT01HVE5nYUdnSUhvK0hiNzc1QnZyNitzalB6OGZxMWF1WjdjdUxwemFQUjNXSVJDSXNYcndZTFZ1MnhOS2xTNWxXRzU5Kytpa0NBZ0pnYkd6OGYremRlWHhNZC9jSDhNOXN5U1Naa1gyekpQWTFsQ0tOcmFpOWRtcXJhbE5wZVVKYitwVHF2cmRhVlR4MlNsRmIwUWRQcTJxdG9rSW9xcFphS2dnbCt5YjdMUGYzUjE2NXYwd1NCSmw4Wi9tOFg2KzhYcGs3NDk2VHdlVGVjODg1WCt6ZHU5ZXFLNGtYdC9jTkd6Yk1MbWJBc2ZMVS9zWEd4dUtUVHo3Qm1ERmowSzFiTjBSRVJLQnQyN2JvMnJVcm5ubm1HWHp4eFJkbEVxZEEwYzI4RjE5OEVSRVJFZWpUcHc5V3JseFpKWlhabGFWZXZYcWlRNmhTd2NIQm9rT2dLbUN2Rlp5TzhMdGs2TkNoNWM3WEhUTm1USVgzMGJoeFl5eFlzQUFIRHg3RThlUEhMYjZhTm0xNnp6K3YxK3Z4Mm11dllkZXVYWWlOamNXcVZhdnc2S09QM3ZIMVRaczJ4ZFNwVTdGKy9Yb2NQSGdReDQ0ZHc1NDllekJyMWl6NXhuWnB2WHIxd3M4Ly8xd212azZkT2dFb3VybTlZY01HeE1URTRKbG5uaW56NXhzMWFvUVBQL3dRMjdkdng1RWpSN0J6NTA1ODlORkhWcCtIYkMzTzFzVkFST1FNSENKNUNnQkRoZ3lCdDdjM2Z2dnRONXcvZjE1ME9GWG0yclZyMkxadEcvUjZ2WnhBSnJFZWYveHhlSHQ3NDg4Ly84U3BVNmNxYmI4cWxRb2FqUVl0VzdhVXQxMjRjQUhUcGsxRCsvYnRvVkFvVUt0V0xjeVpNd2ZWcWxVREFCdzdkZ3huejU2RlJxT0JoNGVIUEpNVkFQNzY2eTlNbWpRSmZuNSttRDU5T2c0Y09JQm16WnBCcDlPaGNlUEdaWTZ2VnF2aDZ1cUtCZzBheU51S0U1SWRPblFBVU5TcU8zcjBhUG41YytmT1dlemp3b1VMV0wxNk5aUktaWmwvcjBxbFVyNElLSzVzQlhESGVCN20vYmdmTVRFeGlJMk54Y2lSSThzOHA5UHAwTEJoUXdEQUR6LzhjRi83dlIvcjE2OEhBSXYzMXBhRmhvYUtEb0hvZ1pUM1dlUElBZ0lDN09LR0REMjQ0dCtGOXNqZXV4ZzBHZzJlZnZwcHpKMDdGMGVPSExGNHJuNzkraFhxSktsWHJ4NldMVnVHaUlnSXpKZ3hBeDA3ZHNRbm4zd2lkeEhkUzBoSUNOYXVYWXRSbzBiQjE5Y1hhclVhWVdGaFdMaHdJY0xDd2l4ZXExYXI4Zjc3NzJQMTZ0Vm8xNjRkM25ubkhmVHMyUlByMXEyRHQ3YzNPbmZ1ak9YTGw2TnYzNzVsanJOejUwNU1tRENoM0JpNmRPbUN1WFBub243OStuQjFkUzNUZGZmQ0N5OWd6Wm8xNk5PbkR6NysrR04wNjlZTmx5NWRRdCsrZmJGdTNUcDVsclk5Y2JZdUJpSWlaK0F3eVZNM056ZTgrT0tMQUlBWk0yYllWYVhMZzVJa1NhNENIRFpzR0hRNm5lQ0lDQ2c2V1o0eVpRb2tTY0xNbVRNcmZmOGw1MlExYjk3Y0lwa0pGQTJwSHpwMHFQejQ4T0hEOHZjbEY0eG8xYW9WYXRhc0tUOHVlUUh0NXVaMngrT1hyRzZ1VjY4ZUFnTURMWjRQQ1FtUnZ5KzlFTW5HalJzQkZDWFh5bXNqbkQ1OU90NTY2eTBzV3JUSVl2dmQ0bm1ZOTZNaWloZHFpb3lNUkx0MjdjcDgvZkhISDFBcWxmS3N4OHEyZmZ0MlhMOStIV0ZoWVdqYnRxMVZqbEhaZkh4OGhLM2tUZlNnOUhxOTA3VmFhclZhVmtnNU9DOHZMN2k3dTRzTzQ0SFllK1ZwMzc1OVVWQlFnRjkrK2FYY0JhS2VmZmJaZSs1andvUUo4am5Rdm4zN2tKZVhoeTFidGxoMEV0M05TeSs5aE1XTEY4dWptb3FWN05vck5tblNKSGtkaVl5TURGeStmQmw1ZVhsWXZueTUvQnFsVW9tMzNucEx2aWxkVW5ublFkV3JWOGRiYjcxbDhWekpoYTNHamgyTDZPaG9LSlZLN055NUU0Y1BIMFpPVGc2V0xGa0NvR2hodTQ4Ly9oaTFhOWV1ME05cks1eXRpNEdJeUJrNFRQSVVBQVlQSG93NmRlcmcxS2xUY3BMR2tlM2N1Uk8vL2ZZYnFsZXZYaW16VTZueWpCZ3hBZ0N3ZGV0V2VSWHFxdFN4WTBmNSt5dFhyc2pmbDV6SmViZkZDdTQydS9OZWN6MUxKbWhMci94YTNPWjdwL2xyUGo0K0dEcDBhSmtFNk1QT0VyM1QrMUVScDArZkJnRDg5Tk5QT0h6NGNKbXYyTmhZSER0MkRBY09ISGlvR085a3pwdzVBSUNKRXlmYVZZV1lyYzZlSnJvVFo2MllybCsvdnVnUXlJcEszaVMxTi9iOGYxS3BWT0xaWjUvRm1qVnJZRGFiY2VUSWtUSUxhYlp0Mi9hZTFlN2g0ZUh5OTU5ODhvbDhqclZ0MjdZS2RkSXNYNzRjMjdkdmg4RmdLSE9lMHFSSkU0dkhnd1lOa3I5LzVKRkg1Ti9qMmRuWkZxL1RhclhsdHRPYnplWXkyOGFQSDQ5cDA2Wmh4SWdSMkxadEd3b0xDN0ZpeFFvQVJUZmJvNk9qNWRmKy92dnY4dmNsejlWY1hGenNwdk9tbUxOMU1SQVJPUU9IU3A2NnVMamd3dzgvaEZLcHhJSUZDeDU2ZFcxYmxwYVdoaSsrK0FJS2hRTHZ2UE1PWjUzYW1IcjE2bUhFaUJISXpzN0dCeDk4VU9YSEwzbUhQaWNucDhxUFg2eDBCWGp4aXR0R283Rks0M2lZOXlNMU5SVUE1QVdycXRLSkV5ZXdaODhlNlBYNkNsV28ySkxTRjJWRXRzN2VLcHNxaTdQKzNNN0NucFBqOXR6RjBMbHpaK2oxZW91UlBtdldyQ256dXZ1WmZkcXBVeWVzV3JWS1Rsd1dqL1M1bXdzWExzamZsNzZaWC9xOS9lZWZmK1R2SlVtU3o5WEtTNHBXdEpyNTc3Ly94c21USjJFeW1mRCsrKytqWGJ0Mjh2c3dZc1FJaTV2akpVYzJGUzhFV3N4ZU9tOEE1K3hpSUNKeUJnNlZQQVdBWnMyYTRabG5ua0ZPVGc2bVRKbUNnb0lDMFNGVk9vUEJnTGZlZWd0WldWa1lNR0FBSG52c01kRWhVVG1tVFpzR29PaXVmK2tLVEd2VDYvWHk5N1kwenFFNG1Ycno1czBxUGU3RHZCL0ZGdzhYTDE2czFKZ3E0cE5QUG9Fa1NYampqVGZzcnUyU3lWT3lOODJhTlJNZGdoQkJRVUZ3Y1hFUkhRWlpnVnF0dHRzRmQ0clpheGREWkdRa05tellZREdiZE1lT0hVaExTN040WFk4ZVBlNjZjTnV4WThjc0h0ZXZYeDlyMXF6QndJRUQ4ZlBQUDVlWkxYODNwVzlvYXpRYWk4Y3Z2ZlFTMXF4Wmc1OS8vaGxUcGt6QjVjdVhVYTFhTlhrc1dra1ZYZkQyNU1tVGQzeXVkRUowOXV6WjhrSlRwWDl1ZTBwRzJuUEZOQkVSM1puREpVK0JvdmxBTFZxMHdGOS8vWVdQUC83WW9lYWZTcEtFT1hQbTROaXhZMmpRb0lHY29DUGIwNnBWSy9UdTNSdXBxYWw0ODgwM3EvVFlKVS9XYldsbW1JK1BEd0FnTVRIeHJqTkNVMU5URVI4ZlgybkhmWmozdzh2TEMwRFJyTEc3K2VPUFArNC9zTHM0ZHV3WS92ZS8vOEhWMWRXaXJjMWVzR1dON0kwOVZUWlZKcFZLWmJjSktycTcwTkRRQ2llNWJKVTkzb2hyM2JvMTZ0V3JWMmFFV0dGaElUWnMyR0N4VGFWUzNiVWxmZDY4ZVdXcU1MVmFMZDU3N3oyOC9QTExEeFZuNlZGQUtTa3BtRDE3TnQ1NTV4MGNQWG9VTDc3NElyWnQyMWJ1NGtjVkhTTjAvZnIxT3o1WE9tazhiZG8wdEc3ZHV0eXZpaXl1WlN0WXpVOUU1SmdjTW5tcTBXZ3djK1pNQkFZRzR1ZWZmOGF5WmN0RWgxUnBObXpZZ08rKyt3NCtQajZZTTJjTzIvVnQzSmRmZmdrQVdMQmdnVVU3VW1VcHI1VUtnTVhJQ2x0S0NKUmMyZlZ1YzRsWHJWcjFRSE5PcmZGK05HM2FGRUJSOHZUdnYvKys0M0ZMWHhBOXJILy8rOTh3bTgzNDlOTlA3Ykp0c1VhTkduS3luTWpXZVhwNjJuMkYzc05nOHRReDJXUGlzVFI3L0JraUl5UGg2dXFLSDMvOEVmdjM3N2Y0aW95TUxQUDZnUU1IbHJzQUUxQTArek02T2xvZUlWVDZPUDM2OWF2czhOR3paMDlzMmJJRi8vclh2N0JwMHlaOCtPR0hEN3l2MHZOU1N5cGQ4ZTRvNXd6TzJzVkFST1RvSERKNUNnQyt2cjZZUFhzMmREb2RGaTllaktWTGw0b082YUZJa29SMTY5Ymh5eSsvaEp1YkcyYk1tSUdnb0NEUllkRTloSVdGWWNLRUNjak56Y1g0OGVNcmZmOTNtdDlaUEhRL05EUVVyVnUzcnZUalBxZ25uM3hTL3Y3Nzc3OHZ0NTNyK1BIanVIRGh3Z010Y21HTjk2TlhyMTRBaWhhL2V2MzExOHUwM0FIQXQ5OStLeWRaSzhPR0RSdncyMisvb1VhTkduanBwWmNxYmI5VnJVMmJOcUpESUtvUVo2K1VEZ2tKNGMxWUIrUGk0bEptOFVWN1pHLy9OeHMyYklnMmJkcmdtV2Vld2FoUm84cDhEUjgrSEpzM2I3YjRNKzd1N25qcXFhZnV1TTh6Wjg1ZzFLaFJpSTJOTGZQYy9jeE12UmVGUW9HMzNub0wwNmRQaDUrZkgwNmRPb1g1OCtjLzFEN3ZOcllxTXpQVDRuR0xGaTBlNmxpMndwYUtGb2lJcVBJNGJQSVVLS3FrV0xCZ0FmUjZQWllzV1lMNTgrZmZzVExObHBuTlpxeGF0UXBmZmZVVjNOemNNR3ZXTExScTFVcDBXRlJCNzc3N0xseGRYYkY1ODJiczNidTNVdmQ5OGVKRkpDWW1XbXdyTEN6RSt2WHJvVkFvOFBycnIxdTBWcFg4OTMrM2VjQWxUM1pMLzU4cDJRSmYzditua3R0S256US8vdmpqOG94ZW85R0lpUk1uWXRteVpUaDc5aXhPbno2TmVmUG1ZZEtrU1hqbGxWY3FIRTlKOS90K0ZNZHhwM2lCb2dxTTVzMmJBd0N1WGJ1R2tTTkg0cnZ2dnNQNTgrZnh4eDkvNE5OUFA4WFdyVnN4ZlBqd084WjFQL0x5OGpCNThtUUFSZk8vN0RtaFlVdUplNks3S1ZrVjc0eFVLcFg4T1VlT29YNzkrbENyMWFMRGVHajIxc1VRR1JtSkhUdDI0TUtGQzdoNTgyYTVYNnRXclNwekxqTnk1TWh5WncrLzk5NTdBSXJHR1UyY09CR3paOCsyT0ZlcHpJcjVwNTkrR2tPSERwVWZiOTI2MWFxanovNzY2eStMeDEyNmRJR25wMmU1ciszWXNXT0ZSd1dJNU94ZERFUkVqc3loazZkQTBRWFJ3b1VMb2RmcnNXTEZDa3lkT3ZXdUxTUzJKaTh2RCsrLy96N216WnNIZDNkM3pKNDlHK0hoNGFMRG92c1FGQlNFcFV1WHdtUXlJU29xcWxJWGoxSXFsWGoxMVZkeC92eDVBRVh0NmRPbVRjTzFhOWN3ZWZKa1JFUkVXTHkrNUp6UlM1Y3UzZkgvUXNsNW96ZHUzTEE0ZVk2TGk1Ty8vK2VmZjhwY0FOeTRjY05pUHlXZlZ5Z1UrT3l6eitRcXpZS0NBaXhhdEFqUFB2c3NJaU1qc1c3ZE9yejMzbnRsV3A3dUZzL0R2QjhBY1BueVpmbjdhOWV1bGZuN1VTcVYrUExMTCtXVDRkVFVWSHo1NVpjWVBYbzBvcUtpOE1zdnYyRG16Sm1WbHVSOCtlV1hrWkNRZ0lFREI5NjFFc1VlUFByb282SkRJS3FRenAwN2l3NUJPRWVwK3BselJROEFBQ0FBU1VSQlZLSWlqdlQ1YXk5ZERIWHExRUdQSGozdzMvLys5NjZ2dTNIakJ2YnYzMit4emRmWEY0TUdEU3J6Mmo1OStpQXdNQkJBVVJmYW1qVnI1SVFxZ0hLN1lSN1VpQkVqTEI0WEx5aGxyUVhsZnY3NVo0dkhibTV1ZU91dHQ4b2tTZHUxYTRjK2Zmcll4Um9XOWxZcFRVUkVGZWZ3eVZPZ2FHYmh5cFVyRVJvYWlsOS8vUlhQUGZjY0xsMjZKRHFzZTdwMjdScGVlT0VGYk4rK0hjSEJ3Zmo2NjYvWkNtS25SbzhlalNlZWVBTFhybDFEVkZSVXBlMjNWYXRXR0RObURENzQ0QU4wNk5BQm8wYU5nc2xrd3RLbFMvSE1NOC9Jcjh2SnljRVhYM3lCQ1JNbXlOdHUzNzZOTVdQR1lNV0tGUmI3L082NzcvRDY2Ni9Mai8vNTV4KzgvUExMT0hUb0VHYk5tbVh4M0kwYk4vQ3ZmLzBMNjlldlIyRmhJV2JQbmkxWFRRSkZ5Y3R4NDhiaHUrKytrN2Q1ZVhsaCtmTGxlT1dWVjFDdlhqMjR1TGpBMjlzYnZYdjN4dHExYTlHelo4OEt4Vk5lKzFwRjM0OWlzMmZQeHRTcFUrWEhpWW1KaUlxS0tqTW4yZC9mSDZ0WHI4YjQ4ZU1SR2hvS0Z4Y1grUGo0b0YrL2ZsaXpaZzNxMTY5Zlp0OFBZc3VXTFZpeFlnVzBXaTBXTFZwa0YxVVdkMU9uVGgyN1dpR1huSk8zdDNlbGp0MndWNzYrdnFoVnE1Ym9NS2dTK1B2NzMzVUZkM3RqRDEwTVNxVVMwNlpOZzFLcHhNV0xGKy81K3UrLy83N010aGRmZkJGNnZkNWltNHVMQ3o3KytHT0xCT2F1WGJ2a0c5TWxPNXJLbXhWZmNsdDVpNGVWZkw3MDcrdHg0OFloTWpLeTNORm5PcDBPTld2V3RQanp4Y25XaXRxMWF4Zk9uVHRuc2ExNzkrNzR6My8rZzhjZWV3eU5HalZDWkdRazNuNzdiWHoxMVZmM3RXOVJuTDJMZ1lqSWtTa2tlN2lOVjBteXM3UHg5dHR2NDdmZmZvTktwVUpVVkpRODFOMldHQXdHckZ1M0Rnc1hMb1RSYUVUcjFxM3g1WmRmM3JHVmhlekR6WnMzVWI5K2ZSUVVGR0RGaWhWNDl0bG5IM2hmeFJjUzdkcTFlK2g1Vkk3QUVkNlBXN2R1b1VtVEpzak16TVIzMzMxWHBnTEVYczJZTWFQU0Y5TWlxa3pkdTNmSEYxOThJVG9NbTNENTh1VXk4eGpKL3ZUdTNkdWh4akRFeGNWaDJMQmhvc080b3hvMWFtRGl4SW55alBTVksxZGk4K2JOU0VoSUtMZmJ5TlhWRllNSEQ3YTRlVnZzeUpFaitQenp6K1ZWNm84ZlB3NEFPSDM2Tkw3NjZpdGN2SGhSL3JPM2J0M0NNODg4ZzR5TURBQkE5ZXJWOGVPUFAxcnNiL3IwNlhLaWR1VElrV1dPMmE5ZlA5eTZkUXNBc0dqUm9qTGRiV2xwYVhqbm5YY3dhZElraTRYbGNuTnpFUk1UZ3pmZmZGTk81SWFHaHBiNS9Qam9vNC93di8vOTc0N3ZYVkJRRUJZdFdvU1FrSkJ5bjA5TFM4UExMNzhzZHhUWnVtKy8vWllMUmhFUk9TaW5xRHd0cHRQcE1HZk9ITHoyMm10d2RYWEYwcVZMTVhMa1NPemZ2OThtV2tFa1NjTGh3NGN4WnN3WXpKMDdGMnExR2hNbVRNRGl4WXVaT0hVQTFhdFh4NlpObTJBMm16Rng0c1E3cnR4T3pzZHNObVBBZ0FISXpNekV1SEhqSENaeENxRGNVUWxFdHFSRGh3NmlRN0FaZGV2V3RhdjVrbFNXcDZlbncxVy8yWG9YdzlhdFcrWEVLVkEwOS9TSEgzNndhSzh2Tm43OGVNVEV4SlNiT0FXS2ZtZHUzYnBWYnRVdjFyeDVjNnhjdVJJeE1UR0lpb3JDbGkxYjhOeHp6OG1KMDdadDI1Wjc4M2ppeElubzJiTW5ldmZ1allrVEo1WjV2cmpLRXdBKytPQURIRDE2RkVhakVZbUppVmk5ZWpXZWV1b3B4TWJHNG9NUFBzRFpzMmRoTkJxUmxKU0U5ZXZYNDUxMzNwRVRweDA3ZGl5M092VGxsMS9HYTYrOWRxZTNEZ2tKQ1JnOWVqVG16NStQQ3hjdUlEOC9IMGFqRWZIeDhWaTllaldHRHg5dU40bFRkakVRRVRrMnA2bzhMZW5XclZ2NDZLT1BjUFRvVVFCRk0yb21USmlBaUlpSWN0dGFyTWxzTnVQMzMzL0g0c1dMY2VyVUtRQkF5NVl0OGQ1Nzd5RTBOTFJLWXlIcksxN0pOQ1FrQkdmUG5vVk9wN3Z2ZlRoQ3BXVmxzdmYzWS9UbzBWaTNiaDBlZWVRUnhNVEV3TjNkWFhSSWxTWTdPeHZkdTNlSHdXQVFIUXBSR1dxMUdydDI3ZUlOeWhMKyt1c3ZiTnUyVFhRWTlJQzZkdTFxTnpOQzd3ZTdHTWpXc1l1QmlNaXhPVlhsYVVuQndjRll0R2dSNXN5WmcwYU5HdUg4K2ZONDVaVlhNR0RBQUt4ZXZSckp5Y2xXanlFdExRM2ZmZmNkaGd3Wmd1am9hSnc2ZFFwMTZ0VEJGMTk4Z2VYTGx6Tng2cUErL1BCRERCbzBDUEh4OGVqY3VmTmRWNDh2VDBWWG5uY1c5djUrVEpzMkRldldyWU92cnk5MjdOamhVSWxUb0tqaXYwdVhMcUxESUNyWG80OCt5c1JwS1kwYk4yYjFxWjN5OVBSMHFJV2lTbUlYQTlrNmRqRVFFVGsydGVnQVJPdlVxUk02ZGVxRVhidDJZZDI2ZFRoOStqVG16Sm1ET1hQbW9FV0xGdWpldlR2Q3c4TlJ0MjdkaDY1SU5abE11SGJ0R280ZE80WTllL2JnNU1tVDhyaUF4bzBiWS9qdzRSZ3dZSURkTHhKRGQ2ZlJhTEI2OVdwRVJFVGd4SWtUNk5HakIvYnMyVlBodi9maU9WakEvNjkyWDk0aUFjN0NudCtQenovL0hETm56b1JLcGNMdTNic1JGQlFrT2lTcjZOMjdOM2J2M2kwNkRLSXlldlRvSVRvRW02TlFLTkNsU3hmT1ByVkQ3ZHUzdDV2ZmYvZnIwVWNmaFVhallSY0QyU1MxV28zT25UdUxEb09JaUt6SWFkdjI3K1RpeFl0WXYzNDlEaHc0SU04UkFnQ3RWb3Ztelp1alpjdVdxRm16SmdJQ0FoQVFFQUNkVGdldFZndFhWMWNvRkFyazUrZWpvS0FBMmRuWlNFcEtRbkp5TW03Y3VJRlRwMDdoenovL1JHNXVycnhQblU2SFRwMDZZZVRJa1E0M240cnVMU0VoQVk4OTloamk0K1B4MUZOUFlkT21UWGQ5L1lVTEY3QnAweVljUEhnUUtTa3A4dlpISG5rRW5UcDF3dlBQUDIvdGtHMkt2YjhmeTVZdFEzUjBORXdtRTM3NjZTZjA2ZE5IZEVoV2s1ZVhoKzdkdXlNL1AxOTBLRVF5RnhjWDdONjkrNEZHcHppRDlldlg0OGFORzZMRG9Bb0tDQWpBYzg4OUp6b01xM3JqalRkNEk0NXNVbmg0T0JZdFdpUTZEQ0lpc2lJbVQrK2dlQTdwbmoxN2NPTEVDVnk3ZHUyaFc0S1ZTaVZxMWFxRmxpMWJva2VQSGdnUEQ2L3krYXBrVzI3ZXZJbVdMVnNpT1RrWlE0WU13ZmZmZjgvS1l5ZXdjT0ZDVEo0OEdRYURBZi83My84d1lNQUEwU0ZaM1FjZmZGQm1GV0Fpa1RwMjdJai8vT2Mvb3NPd1djbkp5ZmoyMjIvdGNoeUtzMUVxbFJnMWFoU3FWNjh1T2hTcit2WFhYKys2K0JDUktHKy8vVGFHREJraU9nd2lJcklpSms4cktEYzNGMy8rK1NmKy9QTlAvUFBQUDBoTVRFUmlZaUp5Y25KUVVGQ0EvUHg4U0pJa1Y2RjZlSGdnTURBUUFRRUJxRkdqaGx5MTZ1SGhJZnBISVJzVEh4K1BpSWdJM0xwMUN6MTY5TUNPSFRzY3R1Mk9pbHIxMzNubkhaaE1KbXpac2dXREJnMFNIVktWT0hIaUJGNTg4VVhSWVJESnZ2cnFLODdqdlljREJ3NGdOalpXZEJoMEQ4MmJOMGZ2M3IxRmgyRjE3R0lnVzhRdUJpSWk1K0QwTTA4cnl0M2RIUkVSRVJ4WVQ1VXVKQ1FFSjA2Y1FNZU9IYkY3OTI2MGJkc1d2L3p5Q3hjeGNVQXZ2ZlFTRmk1Y0NLVlNpZDI3ZDZONzkrNmlRNm95clZxMVFraElDT0xqNDBXSFFvVEF3RURPcDZ1QWR1M2E0Y0tGQ3haampNaTI2UFY2ZE8zYVZYUVlWY0xOelEwOWV2UmdGd1BabFBEd2NDWk9pWWljQU12YmlHeEFVRkFRamg0OWlnNGRPdURFaVJObzJyUXB6cDA3Snpvc3FpUUZCUVhvMWFzWEZpeFlBSjFPaDVpWUdLZEtuQUpGaTlDTUhEbFNkQmhFQUlDK2ZmdHlSRW9GYURRYXZsYzJUS0ZRb0ZldlhuQjFkUlVkU3BWeGhqRTNaRjhHRHg0c09nUWlJcW9DVEo0UzJRZ2ZIeC9zM3IwYlVWRlJ1SG56SnNMRHc3RnMyVExSWWRGRCt1dXZ2OUNzV1RQczJyVUxEUnMyeEprelp4QWVIaTQ2TENGNjl1d0pqVVlqT2d4eWNtcTFHc09IRHhjZGh0Mm9YcjA2MnJkdkx6b01La2VyVnExUXAwNGQwV0ZVcWVJdUJpSmJ3QzRHSWlMbndlUXBrUTF4YzNQRGtpVkxNR2ZPSE9UazVHRGN1SEVZUFhvMEYreXdVMHVXTEVIYnRtMXgrZkpsREJreUJFZVBIblhxaXo1dmIyOVdhSkJ3WGJwMGdiKy92K2d3N0VwRVJJUlRmM2Jab3FDZ0lLZHAxeStKWFF4a1MxaVpUMFRrUEpnOEpiSXhLcFVLa3laTnd1SERoK0hsNVlWMTY5YWhRWU1HaUltSkVSMGFWVkJHUmdiNjl1Mkw2T2hvNU9Ua1lPN2N1ZGk0Y1NQbjJBSVlOV29VTHpSSUdJVkNnYWlvS05GaDJCMmxVb24rL2Z0enJwK05jSGQzeDZCQmc1eDJjVWwyTVpBdEtObkZ3UFdYaVlnY24zT2VkUkhaZ1lpSUNKdzdkdzU5K3ZSQlhGd2N1bmJ0aWlsVHByQUsxY1p0MnJRSkRSczJ4UGJ0MjFHOWVuVWNQSGdRTDcvOE1sUXFsZWpRYkVKSVNBaDY5ZW9sT2d4eVVvODk5aGdhTm13b09neTc1Tzd1amlGRGhrQ3Q1bHFqSXFsVUt2VHYzeDk2dlY1MEtNS3dpNEZzUWNrdWhzek1US1NrcE1Cb05BcU9pb2lJcklYSlV5SWJGaFFVaEI5Ly9CSExsaTJESkVuNDZxdXYwS0JCQSt6WXNVTjBhRlRLalJzMzBMdDNiNHdZTVFMSnlja1lOMjRjenA0OWk0NGRPNG9PemVhTUdUTkdkQWprcE1hT0hTczZCTHNXR0JpSS92MzdzM3Bja09JRm9qaENnVjBNSkZiSkxvYUNnZ0xrNXVhaXNMQVF5Y25KeU03T1ppVXFFWkVEWXZLVXlNYXBWQ3BFUlVVaExpNE9nd1lOUWx4Y0hQcjI3WXVCQXdmaSt2WHJvc056ZWdhREFXKysrU1lhTjI2TW5UdDNvazZkT3RpM2J4K1dMRm5DTnYwN2FOeTRNYnAxNnlZNkRISXliZHUyUmV2V3JVV0hZZmZxMTYrUDd0MjdpdzdES1hYczJCSE5talVUSFlaTllCY0RpVlN5aThGZ01NaUpmRW1Ta0pXVnhTcFVJaUlIeE9RcGtaMm9XYk1tTm0vZWpKOSsrZ24rL3Y3NDRZY2YwS0JCQTR3ZlB4NDVPVG1pdzNNNmtpUmg0Y0tGQ0FrSndlZWZmNDY4dkR4TW56NGRaODZjUVpjdVhVU0haL09pbzZPZGRsNGZWVDJGUW9GWFhubEZkQmdPbzJYTGxrNjVXSkZJN2RxMVEwUkVoT2d3YkFxN0dFaVVrbDBNT3AwTy92NytGbk40RFFZRGtwS1NXSVZLUk9SQWVPVktaRWNVQ2dXZWZQSkpYTGx5QmJObno0WWtTVmk2ZENtQ2c0TXhhZElrWkdkbml3N1I0VW1TaEsrLy9ob05HemJFeElrVGtaQ1FnT2VlZXc1WHIxN0ZHMis4QVRjM045RWgyb1U2ZGVwd1poMVZtYTVkdTZKcDA2YWl3M0FvYmRxMHdlT1BQeTQ2REtmdzJHT1BjUVJNT2RqRlFDS1UxOFdnVnF2aDcrK1BhdFdxV1l5VHlNcktRbkp5TWd3R1ExV0hTVVJFbFV3aDhYWVlrZDFLU1VuQmpCa3pNSFBtVEVpU0JKMU9oeEVqUnVERER6OUVqUm8xUklmblVBd0dBK2JObTRjRkN4WWdMaTRPQU5DclZ5OU1uejRkclZxMUVoeWRmVXBNVE1TZ1FZTlFXRmdvT2hSeVlCcU5CcHMyYlVLdFdyVkVoK0tRVHA0OGliMTc5N0s2eWdvVUNnVTZkdXpJaXRPN3VITGxDb1lQSDg3Rk5LbEtLQlFLZlB2dHQzZTlHV2MwR3BHZW5sNG1ZYXJYNjZIVDZUaXJsNGpJVHJIeWxNaU8rZm41WWNhTUdiaHg0d2FtVEptQ25Kd2NMRisrSExWcjEwYS9mdjF3Nk5BaDBTSGF2WnMzYjJMaXhJa0lDQWpBYTYrOWhyaTRPUFRzMlJPeHNiSFlzV01IRTZjUElUQXdFT1BIanhjZEJqbTQ0Y09ITTNGcVJhMWF0VUxmdm4yaFVxbEVoK0pRbEVvbHVuZnZ6c1RwUGJDTGdhcFNSYm9ZU2xhaGxoeFBkUHYyYlZhaEVoSFpNVmFlRWptUWhJUUVyRjY5R2g5OTlKSGN3dCswYVZNOC9mVFRlUFhWVitIdTdpNDRRdnNnU1JMKys5Ly9ZdUhDaFRoNDhLQTg5SC9NbURGNDlkVlhtVEN0UklXRmhSZ3hZZ1RpNCtORmgwSU9LREF3RUpzM2I0WldxeFVkaXNPN2VmTW10bXpaZ3R6Y1hOR2gyRDJ0Vm90Ky9mcWhUcDA2b2tPeEMreGlvS3J3SUYwTUpwTUo2ZW5wWmY1dDZuUTY2UFY2VnFFU0Vka1JKaytKSEZCdWJpN1dyRm1EZWZQbTRjeVpNd0NLTHNiNjlPbURNV1BHWU9EQWdWeXNweHpIangvSE45OThnNjFidCtMbXpac0FBQzh2TDBSSFIyUGN1SEdvWGJ1MjJBQWQxTEZqeC9DdmYvMUxkQmprZ0diTW1NR1ppRlVvS3lzTFc3WnNRVkpTa3VoUTdKYXZyeThHRFJvRUh4OGYwYUhZbFpVclYyTGV2SG1pd3lBSE5ucjBhUHo3My85K29EK2JtNXVMckt3c2kvRVNLcFVLWGw1ZWNIVjFyYXdRaVlqSWlwZzhKWEpna2lUaHlKRWpXTFpzR2Rhc1dTUGYrZmJ5OGtMUG5qMHhjT0JBREJreXhHbXJzaVJKd3NHREI3RnAweWJzM0xrVGx5NWRrcC9yMnJVcm9xT2pNV0RBQUo3WVZvRjMzMzBYMjdkdkZ4MEdPWkNPSFR2aVAvLzVqK2d3bkk3SlpNTGV2WHR4NnRRcDBhSFluU1pObXFCMzc5NVFxOVdpUTdFNzdHSWdhNnFNTGdhejJZejA5SFFVRkJSWWJIZDNkeS9UNGs5RVJMYUh5Vk1pSjVHYm00dHQyN1poMWFwVkZra3FqVWFERGgwNm9HdlhyaGcwYUJCYXRHZ2hNRXJyUzBoSXdBOC8vSUJkdTNaaC8vNzlTRWxKa1o4TEN3dkQyTEZqTVhUb1VJU0VoQWlNMHZsa1ptWmkrUERoRm44ZlJBL0swOU1UbXpadGdxK3ZyK2hRbk5iRml4ZXhlL2R1dHZGWGdGYXJSZGV1WFJFV0ZpWTZGTHZHTGdheWxzcnNZaWl2Q2xXcFZNTEx5OHRwaXhtSWlPd0JrNmRFVGlnOVBSMDdkKzdFbGkxYnNIWHJWb3RaVEFFQkFRZ1BEMGY3OXUzUnJWczN0RzdkMnE0WEFybDgrVEwyN2R1SC9mdjM0OWl4WTdoNDhhTEZxdEFkT25UQXNHSEQwS2RQSHpSczJGQmdwSFRreUJGTW5EaFJkQmprQUtaUG40NmVQWHVLRHNQcDVlYm1Zc2VPSGJoOCtiTG9VR3hXYUdnbyt2VHBBNzFlTHpvVWg4QXVCcXBzMXVoaU1Kdk55TWpJUUg1K3ZzVjJyVllMTHk4dlZxRVNFZGtnSmsrSm5KekJZRUJNVEF6Mjd0MkxyVnUzNHZUcDB4YlB1N2k0SUN3c0RHRmhZWGpra1VmUXFsVXJ0R3paRXQ3ZTNvSWlMcC9CWU1EcDA2ZHg4dVJKbkR4NUVtZk9uTUhwMDZlUmxwWm04YnJnNEdEMDc5OGZ2WHIxd3VPUFB3NC9QejlCRVZONXZ2amlDMnpjdUZGMEdHVEhldlhxaGM4KysweDBHRlRDMzMvL2piMTc5eUlySzB0MEtEYkR3OE1EWGJ0MlJaTW1UVVNINGxEWXhVQ1Z5ZHBkRFBuNStjakl5R0FWS2hHUkhXRHlsSWdzcEthbUlqWTJGb2NPSGNLdnYvNksyTmhZbUV5bU1xOExDZ3BDYUdpby9GVzNibDM1KzFxMWFsVjZGVTFCUVFGdTNyeUorUGg0WEx0MkRWZXZYa1ZjWEJ5dVhic21mNVU4K1N6V3FGRWpkTzdjR1owN2QwWjRlRGpxMWF2SDFVMXRXRjVlSGlJakkvSDMzMytMRG9Yc1VNMmFOYkZ1M1RwNGVIaUlEb1ZLTVJxTk9IejRNSTRmUHc2RHdTQTZIR0hVYWpWYXRteUpEaDA2d01YRlJYUTREb2xkREZSWnFxS0xRWklrWkdSa0lDOHZ6Mks3VnF1RnA2ZW5YWGQvRVJFNUVpWlBpZWl1REFZRHpwNDlpOU9uVCtQTW1UTTRjZUlFVHB3NFVhYWlzelFYRnhkNGUzdkQyOXNiZXIwZTd1N3U4UER3Z0x1N085UnFOVlFxRmRScU5SUUtCWXhHSTB3bUU0eEdJL0x6ODVHVGs0UGMzRnprNU9RZ1BUMGQ2ZW5weU1uSnVlZnhIbm5rRVR6NjZLTm8wYUlGd3NMQzBLSkZDM2g1ZVZYbTIwRlY0TnExYTNqbW1XYzRLNUh1aTFhcnhUZmZmSU5HalJxSkRvWHVJaWNuQndjT0hNQzVjK2ZLdmVIbHFKUktwWHd6ankzNjFzY3VCbnBZVmQzRlVGQlFnUFQwZEl2UFJZVkNBUzh2TDdpNXVWVlpIRVJFVkQ0bVQ0bm9nU1FuSitQcTFhdHlCZWpWcTFmbEN0RHIxNi9qOXUzYmxYbzhWMWRYQkFjSEl6UTBGTFZyMTVhclhXdlhybzNhdFd1alZxMWFuQkhsUVBidDI0Y3BVNmFJRG9Qc3lMdnZ2b3RCZ3dhSkRvTXFLQ3NyQzRjUEg4YTVjK2RnTkJwRmgyTTFLcFVLalJzM1J2djI3WGt6cndxeGk0RWVoc2d1aHVJcTFKS1g2SzZ1cnZEMjl1WjVMaEdSUUV5ZUVwRlZGQllXeWxXanQyL2Z0cWdtTlpsTUNBNE9Sb01HRFFBQThmSHh1SExsQ2xRcUZiUmFMVHc4UE9TdjR1cFZ0dUU2bjNuejVtSGx5cFdpd3lBN01HVElFTHo5OXR1aXc2QUhrSmVYaCtQSGorUFBQLys4WjRlQlBYRnpjMFB6NXMzUnBrMGIvdjRTaEYwTTlDQnNvWXVoK0J5NjlOZ3NMeTh2dUx1N0M0cUtpTWk1TVhsS1JFTGs1T1FnTXpNVFFOSENHWjZlbm9JaklsdGpOcHZ4eGh0dllPL2V2YUpESVJ2MjJHT1BZZjc4K2F6SXNYTm1zeG1YTGwzQzZkT243empEMnRZcGxVclVyRmtUWVdGaGFOeTRNV2NWMmdCMk1kRDlzcVV1aHN6TVRPVG01bHBVb1dvMEd2ajQrUER6aFlpb2lqRjVTa1JDTUhsS0ZaR2ZuNC94NDhmanpKa3pva01oRzlHd1lVUFVybDBidTNidFFyMTY5YkJ5NVVwVzRqaVkzTnhjbkR0M0RwY3VYY0xObXpkdE9wR3FVQ2dRSEJ5TSt2WHJvMm5UcHB4bmFvUFl4VUFWWll0ZERBYURBZW5wNldYR214VFBRdVVpcUVSRVZZUEpVeUlTZ3NsVHFxaTB0RFE4Ly96enVISGpodWhRU0NCWFYxZEVSa2FpWDc5K3lNdkx3N3Z2dm92WnMyY2pNREJRZEdoa1JmbjUrZmo3Nzc4UkZ4ZUhmLzc1QjluWjJhSkRncnU3TzJyVXFJRTZkZXFnUVlNR1RON2JPSFl4VUVYWWVoZERWbFlXY25KeUxLcFExV28xZkh4OG9GYXJCVVpHUk9RY21Ed2xJaUdZUEtYN2NldldMVVJGUlNFeE1WRjBLQ1NJVXFuRW5EbHpVS2RPSFFDQUpFbW9VYU9HNEtpb3FxV25wK1BhdFd1NGRlc1dVbEpTa0pxYUNvUEJZTFhqcWRWcStQcjZ3dGZYRjlXclYwZG9hQ2g4Zkh5c2RqeXlEbll4ME4zWVN4ZUQwV2hFV2xwYW1TclVhdFdxd2NQRGcxV29SRVJXeE9RcEVRbkI1Q25kcit2WHJ5TXFLZ3FwcWFtaVF5RkI2dGV2ajFtelpza1hpTjdlM25CemN4TWNGWWtrU1JLeXNyTGtSR3BtWnFhOFFHRkJRUUVLQ2dwUVdGZ0lrOGtFczlrTXM5a01wVklKbFVvRmhVSUJGeGNYdUxxNlFxdlZ3czNORFRxZERucTlIbjUrZnZEejg0T25weWNURWc2Q1hReFVub0NBQUt4Y3VkS3V1aGh1Mzc2TjdPeHNpeXBVbFVvRlgxOWZWcUVTRVZrSms2ZEVKQVNUcC9RZzR1TGlNRzdjT0tTbnA0c09oUVRRNi9WWXNXSUZYRjFkQVJSZExQcjcrOXRzbXlVUjJSWjJNVkJKUGo0KytQcnJyMUc3ZG0zUm9kdzNrOG1FdExTME1wWDN4VGVBZU5PSGlLaHk4V3FEaUlqc1J0MjZkZkhOTjk4Z0tDaElkQ2hVeFh4OWZiRjA2VktFaG9iS3lWS1R5WVNzckN6QmtSR1J2UWdPRHNhU0pVdmc2K3NyT2hRU3pOUFRFd3NXTExETHhDbncvemNQUzFmSFoyZG5JekV4MGFyalRJaUluQkdUcDBSRVpGZENRa0t3ZlBseWhJU0VpQTZGcWtoUVVCQ1dMVnVHaGcwYlFxbFV3c3ZMUzM0dUx5K3Z6UHczSXFJN3FWV3JGaFl2WGd4dmIyL1JvWkFnZXIwZTgrYk5ROE9HRFVXSDh0QThQRHdRR0JnSUZ4Y1hlWnZaYkVaeWNqSXlNek5oTnBzRlJrZEU1RGlZUENVaUlyc1RGQlNFNWN1WG8yblRwcUpESVN1clc3Y3VWcXhZWVpFczEycTE4b1dpSkVrYzQwQkU5NFZkRE02cnVJdWhXYk5tb2tPcE5FcWxFbjUrZnZEeThyS29RczNKeVVGU1VoS3JVSW1JS2dHVHAwUkVaSmVLWjVVOThjUVRva01oSzRtSWlNQ3FWYXNRRUJCUTVybVNyWW9HZ3dFNU9UbFZIUjRSMlRGMk1UaWZrbDBNanNqZDNmMk9WYWpwNmVuZ1VpZEVSQStPeVZNaUlySmJXcTBXTTJiTVFHUmtwT2hRcUpJTkd6WU04K2ZQaDd1N2U3blBhelFhNlBWNitmSHQyN2ZabmtoRTk0VmRETTZqdkM0R1IxUmNoZXJqNDJOUmhacVhsNGVFaEFRVUZoWXlpVXBFOUFBVUVqODlpVWlBbkp3Y1pHWm1BaWlhMStUcDZTazRJckozTzNic3dLZWZmb3JjM0Z6Um9kQkQwR3ExK1BlLy80MmhRNGZlODdXU0pDRXhNVkZPbXJxNXVYR09JUkhkdC96OGZMejc3cnY0NVpkZlJJZENWaEFSRVlFdnYvenlqamZqSEZscWFpb0tDZ29zdG1tMVduaDVlY21MTHhJUjBiMHhlVXBFUWpCNVN0Wnc3ZG8xVEowNkZaY3ZYeFlkQ2oyQW1qVnJZc2FNR1dqVXFGR0YvMHhCUVFGU1UxUGx4LzcrL3RCb05OWUlqNGdjbUNSSm1EOS9QbGF1WENrNkZLcEV3NFlOdzdScDB5eXFNSjFOUVVFQjB0UFRMYm96RkFvRnZMMjk0ZXJxNnRUdkRSRlJSVEY1U2tSQ01IbEsxcEtmbjQvUFAvOGNQLzc0bytoUTZENTA3OTRkNzcvLy9nTlZCcVdscFNFL1B4OEFvRmFyNGUvdno0dEJJbm9nN0dKd0RQZlR4ZUFzMHRQVGtaZVhaN0hOeGNVRnZyNisvSjFKUkhRUFRKNFNrUkJNbnBLMTdkdTNENTk5OWhuUzB0SkVoMEozVWExYU5VeWRPaFZQUHZua0ErL0RaREloS1NsSm51T20xK3N0NXFFU0VkMFBkakhZdHdmcFluQVdoWVdGU0V0TEt6TWozTnZiRzFxdGxrbFVJcUk3NEtBVElpSnlTRjI3ZHNXbVRadlF1WE5uMGFIUUhVUkVSR0RqeG8wUGxUZ0ZBSlZLWlhFREpqczdHeWFUNldIREl5SW5GUm9haW0rLy9SYjkrL2NYSFFyZHArN2R1MlA5K3ZWTW5ONkJpNHNMZ29LQzRPN3VicEVvVFU5UFIycHFLaGRlSkNLNkExYWVFcEVRckR5bHFyUm56eDdNbWpVTGlZbUpva01oQUQ0K1BuamxsVmNxTlRFaFNSS1NrNU5oTkJvQkZGMGcrdm41VmRyK2ljZzVzWXZCUGxSR0Y0T3pNUmdNNVNaTXZiMjk0ZWJtSmlncUlpTGJ4T1FwRVFuQjVDbFZ0ZHpjWEN4Y3VCQWJOMjVrVmFJZ1NxVVNBd2NPeE9USms2SFQ2U3A5L3dhREFjbkp5ZkpqSHg4ZmFMWGFTajhPRVRtWGpJd01mUFRSUjlpL2Y3L29VS2djRVJFUitPQ0REK0R2N3k4NkZMdVVtWm1Kbkp3Y2kyMXF0UnArZm41UUt0bW9Ta1FFTUhsS1JJSXdlVXFpeE1YRllkYXNXVGg4K0xEb1VKeEs2OWF0OGVxcnI2SkpreVpXUFU1R1JvYTgwSXRTcVVSZ1lDQm51QkZScFdBWGcyMnhSaGVEc3pJYWpVaEpTU2xUaFZxdFdqVjRlSGp3OXlnUk9UMG1UNGxJQ0NaUFNiUmp4NDVoenB3NU9ILyt2T2hRSEZyZHVuWHh5aXV2b0ZPblRsVnlQTFBaak1URVJIbnhLSGQzZDNoNWVWWEpzWW5JOGJHTFFUeHJkekU0czZ5c0xHUm5aMXRzVTZsVThQZjNaeFVxRVRrMUprK0pTQWdtVDhrV1NKS0VQWHYyNEp0dnZzSEZpeGRGaCtOUTZ0U3BnOGpJU1BUdDI3ZktLMWJ5OC9QbCtZUUtoUUlCQVFGUXFWUlZHZ01ST1RaMk1ZaFJWVjBNenN4c05pTTVPYm5NelFHOVhnKzlYaThvS2lJaXNaZzhKU0lobUR3bFd5SkpFdmJ2MzQvbHk1ZmozTGx6b3NPeGEvWHIxOGZZc1dQUnMyZFBvVzEreWNuSk1CZ01BQUNOUnNOWmVFUmtGZXhpcUJwVjNjVkFRSFoyTnJLeXNpeTJxVlFxK1BuNThZWWtFVGtkSmsrSlNBZ21UOGxXblR4NUVtdldyTUhCZ3dmWmtsbEJTcVVTN2RxMXc5TlBQNDJJaUFqUjRRQW9tdCtXbEpRa1ArYnF3VVJrTGV4aXNCNlJYUXhVVklXYWtwSUNvOUZvc1YybjA2RmF0V3FDb2lJaXFucE1uaEtSRUV5ZWtxMUxTa3JDMnJWcnNYUG5Ub3NWM09uL2VYdDdvMmZQbmhnOWVqUnExS2doT3B3eVNzNXVVNmxVQ0F3TUZCd1JFVGt5ZGpGVUhsdnBZcUFpdWJtNXlNaklzTmltVkNyaDcrL1BLbFFpY2dwTW5oS1JFRXlla3Iwd204MzQ3YmZmc0hYclZzVEV4TWl0NE01S3JWWWpQRHdjQXdjT1JOZXVYVzM2b2ttU0pDUW1Kc3FyQjJ1MVd2ajQrQWlPaW9nY1RYNStQZ3dHQTNRNm5aem9ZeGZEL2JQRkxnYjZmMmF6R2FtcHFXWE9nN2d3SXhFNUF5WlBpVWdJSmsvSkh0MitmUnU3ZCsvRzNyMTdjZUxFQ1JRV0Zvb09xVXFvMVdxMGF0VUtYYnQyUmE5ZXZlenFJcW13c0JBcEtTbnlZMzkvZjJnMEdvRVJFWkVqS1RraXhNM05EVjVlWGhhVmt1eGl1RGRiNzJJZ1N5VVhaU3ltVUNqZzUrZkgzNjlFNUxDWVBDVWlJVW9Pb1dmeWxPeFJUazRPZnZubEZ4dzZkQWduVHB4QWFtcXEyMDF1bndBQUlBQkpSRUZVNkpBcWxaZVhGeDU5OUZHMGI5OGUzYnAxcyt2WlpxbXBxU2dvS0FEQTluMGlxanlsNTBHcTFXcjQrZmxCcVZTVysxcDJNZncvZStwaW9MSWtTVUpxYW1xWm04anM4Q0FpUjhYa0tSRlZLYlBaakl5TURPVG41MXRzZDNWMWhaZVhGMCtleVM1SmtvVHo1OC9qNE1HRCtQUFBQM0h1M0RtNXN0cGU2UFY2TkczYUZHRmhZZWpVcVJQQ3dzSWNaczZjeVdSQ1VsSVNpazk1OUhvOTlIcTk0S2lJeU42bHBhWEo1ek5LcFJKK2ZuNVFxOVgzL0hQc1lyQy9MZ1lxWDBGQlFiazNqMzE5ZmVIcTZpb2dJaUlpNjJEeWxJaXFqTmxzUm5KeThoMW5mNmxVS3ZqNStUR0JTblpQa2lSY3VYSUZ4NDRkdy9uejUzSDU4bVZjdVhJRnVibTVva01EVUZRWlVxZE9IZFNyVncrTkd6ZEc2OWF0MGFCQkE0ZEpscGFuWkxXN1FxRkFVRkNRUS8rOFJHUmR0Mi9meHUzYnR3RVVmYVo0ZVhuQnpjM3R2dmZETGdheWQ1SWtJVDA5dlV4aGhJdUxDL3o4L0FSRlJVUlV1Wmc4SmFJcVU3SkNRNkZRd01YRkJVRFJUTUxpanlLZWFKR2praVFKMTY5ZlIxeGNIT0xpNGhBZkg0K2JOMjhpSlNVRmFXbHA4a1Y0WmZIdzhJQ3ZyeS84L1B3UUhCeU1XclZxb1c3ZHVxaFhyeDVDUWtMS2JTdDFaSklrSVNrcFNiNTV3ODhhSW5wUXBXYytWbFkxTzdzWXlKNFZGaFlpTlRVVkpkTUxDb1VDM3Q3ZTBHcTFBaU1qSW5wNFRKNFNVWlVvdWFDQ1FxR0F2NysvM05wbU1wbVFuSndzcjRqTkJWM0lHZVhuNXlNcEtRbHBhV25JeXNxU3YvTHk4bUEwR21Fd0dPUVplV3ExR2hxTkJocU5CbHF0RnRXcVZVTzFhdFhnNmVrSkx5OHZCQVlHUGxBRmxLTXpHQXdXQzdid3M0YUk3cGZCWUVCS1NvcWNJTExtakVkMk1aQzl1VnNWcXErdkwvOXRFSkhkWXZLVWlLcEVibTR1TWpJeUFCU3RSdXZ0N1czeGZHWm1Kbkp5Y2dCd0hpRVJXVTk2ZWpyeTh2SUFGSTBLQ1FnSTRNVWNFVlZJNlFwMkVaOGg3R0lnZTFENkprTXhiMjl2M3R3bElydkU1Q2tSVlltY25CeTU5YXk4NUdsV1ZoYXlzN01CTUhsS1JOWmpOcHVSbUpnb1g5QjVlSGpBMDlOVGNGUkVaT3NrU1VKYVdob0tDZ29BRkMwUTVlL3ZiM056MnRuRlFMWWtJeU9qVEtXMFJxT0JuNThmYjF3U2tWMWg4cFNJcWtUSjFUaExWMnBJa29UazVHUVlqVVlBZ0krUEQyY2pFWkhWNU9YbElUMDlIVURSR0pIQXdFQldUeEhSWFpXOHlRdndYSVdvb3NxclFsVW9GUEQwOUlTN3U3dkF5SWlJS283SlV5S3FNc25KeVJiVkRzVW5UTG01dVhMaVZLMVd3OS9mbjNlamljaHFTdCt3MFdnMDhQZjNGeHdWRWRtcWtqZGNBRUNuMDNIVmVLTDdWUG9HQkZCMDN1L241OGNibUVSazg1ZzhKYUlxWXpRYWtaeWNYR2IrVVRHRlFnRmZYMSs0dUxoVWNXUkU1R3hNSmhNU0V4UGx4NzYrdm5CMWRSVVlFUkhab3BJTFhnTFdYU0NLeU5FWmpVYWtwcWJLYzRPQm92Ti9uVTdIa1YxRVpOT1lQQ1dpS21VMEdwR1dsaVpYZkJWVHFWVHc5dlptNHBTSXFrekpoZXFVU2lVQ0F3Tlo5VTVFTXJQWmpLU2tKSmpOWmdDYzFVaFVHU1JKUW5aMmRwbkZ6VmlGU2tTMmpNbFRJcXB5a2lTaG9LQkFYblRCeGNXRkN4SVFVWlVydlhoVWVZdlpFWkh6U2tsSlFXRmhJWUNpR3l3QkFRRk03QkJWa3ZLcVVBRXVIRXRFdG9uSlV5S3FkUG41K2JoOCtUTGk0dUp3OWVwVlhMOStIZkh4OGZqbm4zK1FscGFHdExRMFpHZG5vN0N3RUFhREFTcVZDaTR1TG5CMWRZV1Bqdzk4Zkh3UUVCQ0FrSkFRK2F0T25UcW9VNmNPZ29LQ1JQOTRST1JBU2k1bXAxQW9FQkFRWUhPclp4TlIxU3M1bjFHaFVNREh4NGVqUFlpc0lEczdHMWxaV1JiYjFHbzFmSDE5K2Z1WWlHd0drNmRFOUZBa1NjTHAwNmZ4KysrL0l5WW1Cckd4c1RoejVvelZqaGNZR0lqdzhIQzBhOWNPNGVIaGFOT21EVHc5UGExMlBDSnlmQ1VYczFPcFZBZ01EQlFjRVJHSmxKK2ZqN1MwTlBreEY0Z2lzaTZUeVlTMHREVDVkekZRZE5QQzNkMmQ1L2xFWkJPWVBDV2krM2JqeGczODhzc3YyTFp0RzdadjN5N1BEQ3ptNHVLQ2hnMGJvbmJ0MmdnTkRVVm9hQ2hxMWFxRkdqVnF5SldsT3AwT0xpNHUwR2cwTUpsTUtDd3NSSDUrUHRMVDA1R1dsb2JFeEVUY3VIRUQ4Zkh4dUhidEdxNWV2WXE0dURpTEJWNkt0VzNiRmdNSERrUzNidDBRSGg3T2xqb2l1aStsRjQveTl2Ym1LQkVpSjJVd0dKQ2NuQ3cvNWdKUlJGVkRraVRrNWVVaEl5UERZcnRTcVlTdnJ5ODBHbzJneUlpSW1Ed2xvZ3BLVFUzRnhvMGJzWGJ0V2h3NmRNaml1V2JObXFGMTY5Ym8yTEVqSWlJaTBLeFpNNnNsTUJNU0VuRDA2RkVjUEhnUXYvLytPNDRkTzJhUnZBMEtDc0xvMGFNeGZQaHd0RzNibG9zNkVGR0ZsR3diVkNnVUNBNE9GaHdSRVZXMTBuT1FXWWxPVlBYTVpqUFMwdExrZWNQRk9KZWNpRVJpOHBTSTdraVNKQnc4ZUJCZmYvMDExcTVkSzE5TWVIaDQ0SWtubmtDL2Z2MHdlUEJnK1B2N0M0dlJiRFpqMzc1OStPOS8vNHM5ZS9iZzBxVkw4bk9QUFBJSVhucnBKWXdjT1JJNm5VNVlqRVJrK3lSSlFrSkNndnc1NStycUNsOWZYOEZSRVZGVmtTUUpLU2twY3R1d1FxRkFZR0FndTFtSUJDaGVYTGJrK0F5Z3FBclZ4OGNITGk0dWdpSWpJbWZGNUNrUmxYSDc5bTJzV0xFQ0N4Y3V4SVVMRndBVTNlMTk2cW1uOFBUVFQ2Tm56NTQyZXpGeDhlSkZiTml3QWV2V3JjUDU4K2NCRkkwUmlJeU1SSFIwTkZxMmJDazRRaUt5VlVhakVVbEpTZkxqZ0lBQXFOVnFnUkVSVVZYSnpNeTA2R1R4OWZYbEFsRkVncFZYaGFwUUtLRFZhdUhsNWNVT015S3FNa3llRXBFc0l5TUQ4K2JOdytlZmY0N2MzRndBUUt0V3JSQVpHWW54NDhmYjNVWEUvdjM3c1hEaFFtemR1bFUrNmVyWHJ4L2VldXN0dEd2WFRuQjBSR1NMVWxOVFVWQlFBS0Nvd2lVb0tFaHdSRVJrYlhsNWVVaFBUNWNmNi9WNjZQVjZnUkVSVWJHN1ZhRjZlWGxCcTlVS2lveUluQW1UcDBTRS9QeDh6SjgvSCsrKyt5N3k4L09oVXFudzFGTlBZY3FVS1dqVHBvM284QjVhVmxZV0ZpMWFoRm16WnNsVlpZTUdEY0wwNmRQUnVIRmp3ZEVSa1MwcFBmT1FTUlFpeDFaNmdTak9WU1N5VFdhekdSa1pHY2pQejdmWTd1cnFDaDhmSDFhaEVwRlZNWGxLNU1Ra1NjTFdyVnNSSFIyTnhNUkVLSlZLREJvMENKOSsrcWxESmhVTEN3c3hjK1pNekpvMUM2bXBxUUNBeVpNbjQ4TVBQMFMxYXRVRVIwZEV0cUowRlZwd2NEQXZ5b2djVU9tYkpScU5SdWdjZHlLNnQrSXExSkpwREtWU0NVOVBUN2k1dVFtTWpJb1ZGQlFnTVRFUkNRa0pTRWhJUUZKU0VsSlNVcENVbElTa3BDUWtKeWZqOXUzYjhsZDJkallNQmdNTUJnT01SaU9NUmlOVUtoWFVhalUwR2cwMEdnMDhQRHprRzlwNnZSNStmbjRJQ0FoQVFFQ0EvSDFnWUNDQ2dvSVFGQlFFZDNkMzBXOERPUmdtVDRtYzFOV3JWekZ4NGtSczM3NGRDb1VDL2ZyMXc2ZWZmb3Jtelp1TERzM3FDZ29LOFBubm4yUFdyRm5JeXNxQ3I2OHY1czZkaTFHalJqRkJRa1FBZ01URVJKaE1KZ0NBV3ExR1FFQ0E0SWlJcUxJbEp5ZGJMQkFWRkJURTh3QWlPeUJKRWpJek0rVXhZOFZjWFYzaDdlMXRzMnN6T0JKSmtuRDkrblZjdkhnUkZ5OWV4SVVMRjNEKy9IbGN1SEFCOGZIeEVKMW1DZzRPUnFOR2pkQzRjV00wYXRRSURSczJSTU9HRFZHblRoMm9WQ3Foc1pGOVl2S1V5TW1ZVENZc1hib1VreVpOZ3NGZ1FQWHExYkY0OFdMMDc5OWZkR2hWTGlVbEJlUEhqOGVXTFZzZ1NSSUdEUnFFeFlzWEl6QXdVSFJvUkNSWTZjV2ovUHo4dUxvdmtRTXB1VUNVUXFHQXI2OHYvNDhUMlpuQ3drS2twYVhCYkRiTDJ4UUtCVHc5UFZsNVdJbU1SaU11WGJxRTA2ZFA0L2p4NHpoeTVBaE9uanlKMjdkdmwvdDZWMWRYdVFJMEtDZ0lnWUdCOFBQemc3Ky9QL3o5L2VIbjV3ZFBUMCs1aWxTbjA4SEZ4VVd1TmxXcFZEQ2J6WElWcXNGZ1FFNU9qbHlwbXBXVmhaU1VGQ1FuSjh0ZlNVbEpTRWhJUUdKaUltN2R1bFVtc1Y1TXE5V2llZlBtYU5ldUhkcTBhWVBtelp1alNaTW1kcmUyQjFVOUprK0puRWhxYWlyR2pCbURuMy8rR1JxTkJpKysrQ0ptejU3dDlCY0xtemR2eHVUSmszSDkrblY0ZW5yaXUrKytRKy9ldlVXSFJVU0NwYWVuSXk4dkQwRFJ4Vmh3Y0xEZ2lJaW9NcFFlelZHdFdqWG9kRHFCRVJIUmc1SWtTVzc5THNuRnhRVStQajZzUW4wQStmbjVPSEhpQkdKalk3RjM3MTRjT0hDZ1RLSlVxVlFpSkNSRXJ1Z3NXZUZaczJaTm9lKzdKRWxJVEV6RWhRc1hjUEhpUmJraTl0S2xTNGlMaTRQUmFMUjR2YXVyS3pwMDZJQnUzYm9oSWlJQ2JkdTI1Yng3S29QSlV5SW5jZmp3WVF3Y09CREp5Y2xvMHFRSlZxOWVqZGF0VzRzT3kyYms1K2ZqdGRkZXcrTEZpMkUybS9IbW0yL2l3dzgvaEVhakVSMGFFUWtpU1JJU0VoTGsxak4zZDNkNGVYa0pqb3FJSGdZWGlDSnlUSVdGaFVoUFQ1ZEg3Z0JGTno2clZhc0dEdzhQZ1pIWmgvUG56MlAvL3YzNDZhZWZzR2ZQSHZubU1WQTB2cWh4NDhZSUN3dEQ2OWF0MGE1ZE83UnExY291cTNzTEN3dHg1c3daeE1URTRQZmZmOGVaTTJkdzVzd1pGQlFVeUsvUmFEVG8xS2tUK3ZYcmg4NmRPNk5seTVaTXdoT1RwMFRPWVBueTVYamhoUmVnVUNnd2R1eFlMRm15aExOZTdtRExsaTJJaW9wQ2VubzYrdmJ0aTdWcjE4TFQwMU4wV0VRa1NHRmhJVkpTVXVUSFhEeUt5SDZaeldZa0pDVElqN2xBRkpGanVWTVZxa2FqZ1krUEQ2OS9TakFhallpTmpjVlBQLzJFRFJzMklDNHVUbjdPMWRVVmJkcTB3V09QUFlZbm5uZ0Nqei8rdUVOWFl1Ym41K1B3NGNQWXUzY3ZqaHc1Z3RqWVdJdC9Rd0VCQVJnK2ZEajY5KytQeHg5L0hGcXRWbUMwSkFxVHAwUU96R1F5NFkwMzNzRE1tVE9oMVdveGYvNThSRVZGaVE3TDV0MjRjUU85ZS9mRzJiTm4wYWhSSSt6ZXZSdTFhdFVTSFJZUkNaS1FrQ0RQVTFPcFZKeUxUR1NISkVsQ1VsS1NYSlhHVVJ4RWpzdGdNQ0E5UGQyaVBWdWhVRUNuMHpsMEV2QmV6R1l6amg0OWlvMGJOMkwxNnRVV040ZWJOR21DenAwNzQ4a25uMFMzYnQzc3NxcTBzaGdNQnZ6MjIyL1l0bTBiOXUvZmp4TW5Uc2hkU0RxZERzT0hEOGVvVWFQUXVYTm5kaWs2RVNaUGlSeFVZV0VoeG84Zmo1VXJWOExIeHdjLy9QQURPblRvSURvc3UxRlFVSUJodzRiaHh4OS9SR0JnSVBidjM0OUdqUnFKRG91SUJKQWtDYmR1M1pJZmUzdDd3ODNOVFdCRVJIUy9Nakl5NUFWRUZBb0YvUDM5b1ZhckJVZEZSTllpU1JLeXM3UEx6T3BVcTlYdzhmRnhxdi8vVjY5ZXhkcTFhL0gxMTEvajJyVnJBSXB1QmtkRVJLQlBuejRZT1hJazZ0V3JKemhLMjVXUWtJQ05HemRpMjdadE9IRGdnTnppNyt2cmkrZWZmeDdQUGZjY3dzTENCRWRKMXNia0taRUR5c3ZMdzlOUFA0MnRXN2VpUm8wYU9IVG9FRUpEUTBXSFpYY2tTY0w0OGVQeDlkZGZRNi9YNDVkZmZrR2JObTFFaDBWRUFoU3Y4QXF3WW8zSTN1VG01aUlqSXdNQVYrSW1jalpHb3hIcDZla3dHQXp5Tm1lb1FqVVlETml4WXdjV0wxNk1uMy8rR1pJa1FhRlFvSFhyMWhnNmRDaWVlKzQ1bnNzOGdNek1US3hidHc0Yk4yN0V3WU1INVc2R2R1M2FZZUxFaVJnOGVEQi92emdvSmsrSkhFeCtmajZHRHgrT0gzLzhFZlhyMThmaHc0Zmg1K2NuT2l5N05tM2FOTXlZTVFNNm5RNEhEeDVFeTVZdFJZZEVSRldzZFBXcGk0c0xQMXVKN0VEcEJhSzQ4QnVSODVFa0NibTV1Y2pNekxUWXJsYXI0ZTN0N1ZDdDF4a1pHVmk5ZWpWbXpweUorUGg0QUVYejJrZU9ISW5vNkdnMGFOQkFjSVNPSXlFaEFZc1hMOGJhdFd2eDk5OS9Bd0I4Zkh3d2FkSWt2UERDQzZoZXZicmdDS2t5TVhsSzVFQ01SaU5Hang2TmpSczNvbTdkdWpoKy9EZ3ZFQ3BKY1FMVjA5TVRzYkd4Yk9FbmNrSkdveEZKU1VueTQ4REFRQzQrUVdURFNpOFFwVmFyRVJBUUlEQWlJaExKWURBZ0l5T2pUQldxdTd1NzNTOFFlK3ZXTGN5ZE94Zno1czFEVGs0T0ZBb0Z1blRwZ3BkZWVna0RCdzdrK1lvVlNaS0VmZnYyWWQ2OGVkaTJiUnVNUmlNMEdnMmVlKzQ1VEowNkZRMGJOaFFkSWxVQ0prK0pISVFrU1pneVpRcG16WnFGdW5YcjR1alJvL0QxOVJVZGxrTXBUcURXcWxVTFI0OGVSVkJRa09pUWlLaUtwYVNrb0xDd1VIN01xZ0lpMnlSSkVoSVRFK1hGM2podWc0aUF1MWVoZW5sNXdjWEZSVkJrRCtiR2pSdVlOV3NXRmk1Y2lJS0NBcmk1dVdIWXNHRjQvZlhYMGF4Wk05SGhPWjNyMTY5ajVzeVpXTDE2TmRMVDA2RlNxVEI2OUdoTW16WU5UWnMyRlIwZVBRUW1UNGtjeEtKRml6Qmh3Z1Q0K2ZuaCtQSGpDQWtKRVIyU1F4bzllalRXclZ1SDFxMWJZLy8rL2ZEdzhCQWRFaEZWb2RMdCs1NmVudndjSUxKQmFXbHB5TS9QbHgrelVweUlTaktaVEVoUFQ3ZTRJYXBRS09EbTVtWVhuWHZwNmVtWU9YTW1aczZjaWNMQ1F1ajFlb3dkT3hadnZ2a21BZ01EUllmbjlHN2Z2bzNaczJkandZSUZTRXBLZ2xLcHhOaXhZL0hlZSsraFZxMWFvc09qQjhEa0taRURPSHo0TU5xM2J3OTNkM2ZzMjdjUDRlSGhva055V0NhVENaMDdkOGFoUTRmdy9QUFBZL255NVZBb0ZLTERJcUlxbEpPVFkxR3h3dXBUSXR0Uyt2K29sNWNYRi9BZ29uSVZWNkdXVEl1b1ZDcDRlM3ZiWkJWcVlXRWhsaXhaZ3ZmZmZ4L3A2ZW5RNlhTSWpvN0dHMis4QVI4Zkg5SGhVU2w1ZVhtWU4yOGVaczZjaWVUa1pHaTFXa3lkT2hWVHAwNTE2QVhMSEJHVHAwUjJMakV4RVUyYU5FRkdSZ1lXTDE2TWNlUEdpUTdKNGFXbXBxSkZpeGE0ZWZNbWxpNWRpaGRmZkZGMFNFUlV4VzdldkNsL3p6bUtSTGFqOUd4aUxoQkZSUGRpTnB1UmtaRmhVYTBPMk43bng0RURCeEFkSFkxejU4NUJvOUZnekpneCtQVFRUemxLekE1a1pXWGhrMDgrd2NLRkM1R1RrNFBnNEdETW16Y1BRNGNPRlIwYVZSQ1RwMFIyekdReW9XL2Z2dGk1Y3llZWZmWlpyRnExU25SSVRpTW1KZ1pQUFBFRXpHWXovdnp6VHpSdTNGaDBTRVJVaFVxMzc3TWxtRWk4MGd0RWFUUWErUHY3QzR5SWlPeUZKRW5Jejg5SFJrWkdtU3BVVDA5UGFMVmFZYkVsSnlmanRkZGV3K3JWcXdFQVR6enhCT2JQbjQ4bVRab0lpNGtleksxYnR6QjU4bVJzM0xnUkFOQ2pSdzhzV3JRSTllclZFeHdaM1l0U2RBQkU5T0MrK2VZYjdOeTVFM1hyMXNXeVpjdEVoK05VMnJkdmoyblRwc0ZnTUdEVXFGRmw3bFFUa1dOVEtCUndkWFdWSHljbUpncU1ob2dBV0ZTY0twVktKazZKcU1LSzU1MEdCZ2JDemMxTjNtNHltWkNXbG9hMHREU0lxRHZic21VTG1qWnRpdFdyVjZObXpacFl2MzQ5OXU3ZHk4U3BuUW9PRHNhR0RSdnc2NisvSWl3c0RMdDM3MGFMRmkyd2FORWlJZisrcU9KWWVVcGtwK0xqNDFHdlhqMm9WQ29jT25RSXJWdTNGaDJTMDVFa0NSRVJFVGg2OUNobXpKaUJxVk9uaWc2SmlLcFl5Zlo5blU2SGF0V3FDWXlHeUhrbEp5ZkRZRERJajFrTlRrUVBxcmdLTlRNekUyYXpXZDZ1VXFsUXJWbzFpK1NxdFdSa1pHRGl4SWxZdDI0ZGxFb2xvcUtpTUh2MmJDNVM2VUFNQmdNKy9mUlRUSjgrSFlXRmhlamN1VE8rL2ZaYkx2eHNvNWc4SmJKRFpyTVpBd2NPeExadDJ6Qng0a1RNbno5ZmRFaE82OEtGQzJqWnNpV01SaU5Pbno3TjluMGlKMU5RVUlEVTFGVDVjVkJRRUpSS052WVFWYVhTQzBUNStQZ0liYkVsSXNkZ05wdVJsWldGM054Y2krMWFyUlplWGw1VyszMy8rKysvWS9qdzRiaHk1UXBDUTBQeDlkZGZvMGVQSGxZNUZvbDMrdlJwUFB2c3Mvampqei9nN2UyTmI3LzlGdjM2OVJNZEZwWENzM3NpTy9URER6OWcyN1p0cUZXckZtYlBuaTA2SEp0bU1wbnc2NisvWXZMa3lXamJ0bTJsNzc5Um8wWjQrZVdYWVRRYU1YSGl4RXJmUHhIWk5sZFhWNHVMcDVKdHcwUmtmVWFqMFNKeDZ1Ym14c1FwRVZVS3BWSUpMeTh2K1ByNld2eXV6OC9QUjFKU0VuSnljaXIxZUpJa1llN2N1V2pYcmgydVhMbUNwNTU2Q3FkUG4yYmkxTUUxYjk0Y3NiR3htRFJwRXRMVDB6Rmd3QUJNblRvVlJxTlJkR2hVQWl0UGlleE1YbDRlR2pkdWpQajRlR3pldkJtREJ3OFdIWkxOV3JseUpiWnMyWUliTjI3STI0NGZQMTdweHpFWURLaGZ2ejdpNCtQeDAwOC80Y2tubjZ6MFl4Q1JiU3ZadnUvcjYyc3hENVdJcktQMHdtMHFsUXFCZ1lFQ0l5SWlSeVZKRXJLeXNzb2tURjFkWGVIbDVTV1BDWkVrQ1FVRkJUQVlERkFxbGRCcXRSVWFJWktmbjQvbzZHaXNYTGtTN3U3dW1EbHpKcUtqbzYzeXM1RHQyclp0RzU1Ly9ubWtwS1NnVzdkdTJMaHhJM3g4ZkVTSFJXRHlsTWp1TEZxMENCTW1URURidG0xeDlPaFJxeDNuMTE5L1JaY3VYYXkyLzZwUVVGQUFrOG1FZnYzNnlWVXAxa2llQXNDS0ZTc3dkdXhZTkczYUZLZE9uWUphcmJiS2NZaklObVZtWmxwY1VBVUhCME9oVUFpTWlNaXhTWktFaElRRWVZRU5wVktKb0tBZ3dWRVJrYU1yTEN4RWVubzZUQ2FUdkUyaFVFQ3YxME90VmlNek03UE1jMjV1YnZEeThycmpQaE1URXpGa3lCREV4TVNnWnMyYTJMSmxDOXEwYVdQVm40TnNWM3g4UEFZTUdJQlRwMDZoWHIxNjJMWnRHMGZEMlFDMjdSUFprZXpzYkx6enpqdFFxVlJZc0dDQjFZNXo4dVJKZlAvOTkxYmJmMVZ4ZFhXRnU3czdhdGV1YmZWalJVWkdvbTNidGpoMzdodzJiOTVzOWVNUmtXMHB2VkJVeVRaaUlxcDh5Y25KRmlzVHMrS1VpS3FDaTRzTEFnSUNvTmZyNVczRlZhbHBhV2tXaWRQaTUzSnpjNUdTa2xMdS91TGk0dEN1WFR2RXhNUWdQRHdjdi8vK094T25UaTRrSkFTSERoM0M0TUdEY2ZueVpYVG8wQUZIamh3UkhaYlRZL0tVeUk2c1g3OGVhV2xwZU9LSko2d3l2eE1vR296dWFBdFFWY1hzTTRWQ2dYZmZmUmNBOE5GSEg1VTVjU0lpeDZaUUtPRHY3eTgvenMzTjVlY0FrWlhjdm4zYlloYWNuNThmSzcySnFNb1VWNXI2Ky91WDIyMm0wV2lnMCtuZzV1WW1ieXNzTE1UdDI3Y3RYbmY2OUdtMGI5OGVWNjVjd2VEQmczSHc0RUhlQ0NJQWdJZUhCNzcvL251ODl0cHJTRXRMUS9mdTNiRno1MDdSWVRrMUprK0o3RVJCUVFIZWUrODlLQlFLZlBUUlIxWTd6cUpGaS9ESEgzOVliZjhpVk5YSzEvMzY5VU9MRmkxdzl1eFo3Tml4bzBxT1NVUzJRNlBSV0Z4RWxhNk1JNktIVnpvQm9kUHA0T0xpSWpBaUluSldHbzBHL3Y3K0ZuUE90Vm90L1B6OFVLMWFOWGg3ZTF2TXE4ek56WlcvUDNIaUJEcDI3SWpFeEVSRVJVWGgrKysvNTJjWldWQXFsWmc1Y3lhbVQ1K09uSndjOU8vZkgxdTNiaFVkbHROaThwVElUdXpac3djSkNRa0lEdzlIUkVSRXBlL2ZiRFpqM3J4NStPYWJieXA5Mzg1Q29WQmc4dVRKQUlDNWMrY0tqb2FJUlBnLzl1NDhQcVo3LytQNGE3THZpU3lDSW5hQ0tMVTFLSXFtS0c1YnJkSkZXMHNYR2tzWDNTNXRiMVdwMGxhUkZsWFVXb3EycURXSVdtS3BYVVFRdTBRVzJaT1pKRE8vUC9LYjB3d0oyU1pua255ZWo4ZDkzSm5NNUp4M1Iydm1mT2I3L1h5cVY2K3UzTmJyOVdSbVpxcVlSb2pLeFdBd21HeDl0YlcxdmF0bGhoQkNsQ2VOUm1QeVJhbVRrNVBKU25nSEJ3ZGxJVWR1Ymk2NXVibWNQSG1TWHIxNmtaS1N3anZ2dk1QOCtmUExiYkdIcUhnKytPQURRa0pDeU03T1p2RGd3ZnoxMTE5cVI2cVM1TDlRSVNxSW1UTm5BdkQ2NjYrWCtiSFQwdElZTVdJRXk1Y3ZWMzRXSGg1T1lHQWdnWUdCTEZpd0FNamJKcmQ2OVdwZWV1a2xnb09EQVZpMWFoWGR1M2RuMEtCQkpDWW1LcitmazVQRHlwVXJHVHAwS04yNmRhTno1ODRNSFRxVXRXdlgzclVTS3owOW5UVnIxdkRpaXk4cXg4M016R1QyN05uMDZkT0hoeDkrbU5kZWU0MExGeTdjODUvajlPblRUSmd3Z1I0OWVoQVlHTWpBZ1FOWnZYcDFtYnhHUmZYQ0N5L2c3ZTNOMXExYmlZcUtLdGR6Q3lFc1EvNCthRWxKU2JMNlZJZ3ljdlBtVGVYMm5hMHloQkJDTGZtTHBmZHJJWEx4NGtWNjlPakI3ZHUzR1R0MkxGOS8vYlcwSFJIMzljWWJiekI3OW15MFdpMERCdzRrTkRSVTdVaFZqc1lnbitpRnNIZ1hMbHlnVWFORytQajRjT1BHRGJOT2NtL2J0aTBBZ1lHQlN1L1R4TVJFWnN5WVFXaG9LRHFkVG5tOFg3OStmUHp4eDhydmpoOC9uaGRmZkpIazVHVEdqQmxEa3laTkdERmlCRDQrUHB3N2Q0NnZ2dnFLNDhlUDA3Tm5UNlpPblVwS1Nnb0xGaXhnOCtiTjNMNTlXem51eElrVGVldXR0MGhJU0VDajBaQ1VsQVRrOVRSYnUzWXR6czdPZCtWZXVYSWxNMmJNNExISEhtUGN1SEY0ZW5vU0docXFiSE13OWg0OGN1U0kyVjQ3b3pGanh2RDk5OTh6Y2VKRXM3WllFRUpZcnBzM2J5cEZVM3Q3ZTd5OHZGUk9WRGtaREFiUzA5TkpUazRtT1RtWmxKUVVVbE5UU1VsSklUTXprNnlzTExLeXNzakp5VUd2MTVPYm00dVZsUlUyTmpaWVdWbmg0T0NBbzZNakRnNE91TG01NGVibWhxdXJLKzd1N3JpN3UrUGk0aUlYdFJZaU5qYldwSTl3clZxMVZFd2poQkQvU2sxTlZkcUpPRG82VXExYU5lVXhyVlpMUWtLQ2N2K1JSeDdoNHNXTHZQNzY2NFNFaE1oN2pDaVdtVE5uOHM0NzcrRHU3czdldlh0cDBhS0YycEdxRENtZUNsRUJmUHZ0dDR3ZlA1NmhRNGV5ZVBGaXM1NnJvT0pwZG5ZMk9wMk84UEJ3M252dlBRQUNBZ0x3OGZIaC9mZmZaOGFNR2Z6OTk5Lzg4TU1QTkcvZW5OR2pSK1ByNjhzbm4zeGljdXkwdERUNjkrOVBTa29LSDN6d0FVODk5UlM1dWJsRVJrYnk2cXV2QXRDOGVYT2NuSndZT25Rb25UdDNScS9YODlsbm43Rmh3d1lBSmt5WXdIUFBQV2R5M0xDd01ONSsrMjA2ZE9qQW5EbHpURDZFaElXRk1YNzhlT1YrZVJSUFQ1MDZSVUJBQUxWcjErYnk1Y3V5RFVlSUtraXYxeE1iRzZzVVVIMTlmYkcydGxZNVZjV1htcHBLVEV3TU1URXgzTHg1azVzM2J5cGY2cG1EcmEwdE5XdldwRWFOR3NyL3l6Yng4cGVjbkV4NmVycHkzOGZIQjF0Yld4VVRDU0hFdjNKeWNrejZuTnZaMldGcmEzdFgrNTQxYTlZd2R1eFlCZ3dZd1ByMTY2VndLa3JrdmZmZTQrdXZ2NlpldlhxRWg0ZWJ0SXdTNW1PKzVXdENpREpoTUJpWU8zY3VrTGRjWHcyMnRyYlkydHFhOUZxTmlJaGc4dVRKZUh0NzgrV1hYMkl3R05Cb05PemR1NWZ3OEhDVEZnQkdMaTR1TkduU2hNT0hEL1BISDMvdzdMUFBZbU5qUStQR2paWG54TWZIczJqUkltWFNwSldWRlMrODhJSlNQRDF6NW96Sk1iT3lzcGd5WlFvR2c0SGc0T0M3UG9SMDdkcVZHalZxRUJNVFUyYXZ4LzIwYk5tU0ZpMWFjUHIwYWZidjMwL256cDNMN2R4Q0NNdGdaV1dGblowZFdxMFdnRnUzYmxHalJnMjVVQ29tclZiTHRXdlhpSTZPNXVMRml5UW5KNWZyK2JPenM3bHk1UXBYcmx4UmZ1YnE2a3FEQmcyb1g3OCtkZXJVd2NIQm9Wd3pWVFU2bmM2a2NPcnE2aXFGVXlHRVJiR3hzY0hkM1YzWkxhZlQ2ZTc2WXUveTVjdTg5OTU3UFBUUVE2eGF0VW8rRDRnU216cDFLaGN1WEdEZHVuVU1HRENBUFh2MnlQdGlPWkRpcVJBVzd1elpzMFJGUmVIbjUwZGdZS0NxV2ZKZklMWnAwNGJhdFdzcjk0MGZBRFp0MmdUQUs2KzhVdUF4OUhvOVZsWldYTDU4V2ZsWi9nbVZEUnMyVkFxblJuWHIxbFZ1MzNuaHZHSERCdUxpNHZEMDlNVGYzNy9BYzlhclY2OWNpNmNBVHo3NUpLZFBuK2IzMzMrWDRxa1FWWlNYbDVleWZkOWdNSkNXbG1iU0QxVVVMQ3NyaStqb2FDSWlJb2lPamthdjE2c2R5VVJxYWlySGp4L24rUEhqV0ZuZm1kT0hBQUFnQUVsRVFWUlo0ZWZuaDcrL1AvWHIxOGZKeVVudGVKWEtuUU9pYkd4czVMOGhJWVJGTWc2S0txalgrYlZyMStqVnF4ZGVYbDVzMnJSSnZuUVRwV0p0YmMwdnYveEM1ODZkQ1E4UDU1MTMzcEZoeGVWQWlxZENXTGl3c0RBQXVuVHBvbklTVExhZkY5WjM5ZVRKa3dCczNMZ1JUMC9QWWgrM0lQay9ZT1R2ZHdhd2MrZE9BT3JVcVZQbzc2dnh6ZTZnUVlQNDRvc3YrTzIzMy9qcXE2L0svZnhDQ011UWZ5VkthbW9xenM3TzBzcWpBQWFEZ1N0WHJuRHExQ2tpSXlQditydmVVdW4xZXFLam80bU9qa2FqMGRDa1NSTUNBZ0x3OC9PVFArY3lrSDlBRkNCYkU0VVFGczNZUXpzek01T2NuQnlzckt5NGRPa1NYYnAwd1dBd3NIVHAwcnNXaVFoUkVzN096cXhldlpxMmJkc3llL1pzdW5mdnp0TlBQNjEyckVwTmlxZENXTGlWSzFjQ2VjVzRpc0RZRUQwcEthbkl4ZFBpdVBPYjNNaklTTUIwOWFvbE1QWTh2WGp4SXVmT25hTkpreVpxUnhKQ3FNREp5WW5VMUZTbEdCZ2ZINCtQajQ5czEvdC9XVmxaUkVSRWNPalFvWExma2wvV0RBWURrWkdSUkVaRzR1TGlRdnYyN1pVKzNxTDRZbU5qVGU3TGdDZ2hSRVdnMFdpVXYvY3pNako0K3VtbnljN081clBQUHFOSGp4NHFweE9WU2VQR2pmbjU1NTk1NXBsbkdEbHlKSjA3ZDViaXZCbkpWK0pDV0xEVTFGVEN3c0p3ZEhTa2QrL2Vhc2Nwa3B5Y0hBRE9uVHRYTHVkTFNVa0I4b1pSV1JLTlJrTzNidDBBMkxObmo4cHBoQkJxOHZIeFVXN241T1NRbloydFlockxrSjZlenA0OWUvamhoeC9Zdm4xN2hTK2MzaWt0TFkyZE8zZnk0NDgvc212WExtVUtzeWlhMjdkdm02dytsb3RCSVVSRjlObG5ueEVWRlVYbnpwMlpPSEdpMm5GRUpUUnc0RUNHRHg5T1ltSWlJMGVPVkR0T3BTYkZVeUVzMktsVHA5RHI5YlJvMFFJN096dTE0eFNKaDRjSDhPOTIrc0ljTzNhc1RNN243T3dNWUpGOThicDI3UXI4MjNwQkNGRTFXVmxaNGVqb3FOeVBqNCsvYXhWOVZaR1ZsVVZZV0JnLy92Z2pCdzRjcVBTRjVKeWNIQTRkT3NTOGVmTUlEUTAxR1h3a0NxYlZhazJtVTd1NXVXRnRiYTFpSWlHRUtMNkRCdzh5ZmZwMG5KMmQrZm5ubjJYSGlUQ2I2ZE9uVTZOR0RmNzg4MCtXTFZ1bWRweEtTNHFuUWxpd0kwZU9BTkM2ZFd1Vmt4UmQ4K2JOZ2J6aTZmbno1d3Q4amw2dlo5V3FWV1Z5dmthTkdnR1FtWm5KM3IxNzcvdjg4aXl3OXV6WkU0RFEwTkJ5TzZjUXdqSjVlSGlZWERnWlY4MVhGYm01dVJ3NWNvUjU4K1lSSGg1ZVlYcWFsaFc5WHMrUkkwZFlzR0FCQnc4ZVZIWnBDRk1HZzBGcC93TmdaMmVIaTR1TGlvbUVFS0w0Y25OemVlT05OekFZREV5YU5JbkdqUnVySFVsVVl0V3FWV1ArL1BrQXZQZmVlL0pGclpsSThWUUlDMlpjdmRtclY2OXlPNmZ4NHI2a0YzYVBQLzQ0a1BlaFljS0VDU1FtSnQ3MW5DVkxsaWhGMXRMSy85cDg5OTEzWkdSazNQV2MvQVhUZ2g0M2w0WU5HMUs5ZW5XdVhidkdqUnMzeXUyOFFnakxvOUZvVFBwQXA2ZW5XOXhxZVhPNWR1MGFpeGN2SmpRMEZLMVdxM1ljVmVsME9uYnYzczFQUC8xRWRIUzAybkVzVGt4TWpISmJvOUhnN2UydFlob2hoQ2laWmN1V2NmVG9VZno5L1hubm5YZlVqaU9xZ0g3OSt2SEVFMDl3OCtaTlB2dnNNN1hqVkVwU1BCWENndTNidHcrQVRwMDZsZHM1WFYxZEFiaDQ4U0k2blk2TWpBeSsvZlpid0xRSVdkZ0ZjRkJRRUFFQkFRQmN2bnlad1lNSHMzTGxTczZlUGN1eFk4ZjQ0b3N2V0w5K3Zja0FMSjFPcDl3dXFKaVEvMmQzcmxiNnozLytnNStmSDVDM2RYL1VxRkZjdm54Wk9lNmlSWXM0ZlBpdzh2dy8vL3lURXlkT2xGc1IxZC9mSDRDelo4K1d5L21FRUpiTDN0NGVHNXQvWjNYR3hjV3BtTWI4c3JLeStPdXZ2MWl4WW9YSmFrS1J0L0o0elpvMS9QSEhIK1g2cFo0bHUzWHJsa2s3QytsektvU29pRkpUVTVrd1lRSUFYMy85dGJRZEVlVm0rdlRwV0Z0Yk0zdjJiSzVjdWFKMm5FcEhpcWRDV0tpRWhBUmlZbUp3ZDNlblRwMDY1WGJlOXUzYksrZC83cm5uZVBIRkYzbmlpU2NBbEtJa1FGUlVWSUZEbXF5c3JKZytmVHIxNjlkWGpqTjkrblJlZU9FRmhnOGZUbWhvS0Y5Ly9UWDI5dmJLNzF5OGVGRzVmZjM2OWJzS3FOZXVYVk51WDdseXhlUnhCd2NIWnM2Y1NmWHExUUU0ZWZJa0F3Y09wRy9mdnZUczJaTno1ODdScmwwNzVma0xGeTVrNzk2OTVkWnZzRW1USmdCRVJFU1V5L21FRUpiTng4ZEhXZUdmbTV0TFZsYVd5b25NNDhxVkt5eGF0SWhUcDA2cEhjV2lSVVpHOHZQUFAzUGh3Z1cxbzZncU1USFJaTWRMOWVyVnNiS1N5eFFoUk1VemI5NDhZbU5qZWV5eHgramJ0Ni9hY1VRVjR1L3Z6MXR2dlVWbVpxWU1LRE1ENjA4Ly9mUlR0VU1JSWU0V0VSSEJ2SG56OFBmMzU0MDMzaWkzOHo3MDBFT2NQMytlVzdkdTRldnJ5MGNmZllTZm54L2ZmUE1OYytiTVVYcW82SFE2UWtORHljek1wRTJiTmliSGNIWjJwbi8vL3RqYTJoSWZIMDltWmlidTd1NzA3Tm1US1ZPbUtDdEZzN096K2U2Nzc1Zy9mNzR5aVRnbEpZVi8vdm1IdExRMG1qWnR5cXhaczVnM2I1NHlpVGt0TFkzRGh3K1RrWkZCeTVZdGdieGVnazg4OFFSYXJaYTR1RGl5c3JMdzh2SmkrUERoQkFjSHMzbnpabHhjWEhqcnJiZVlOR2tTRHovOGNMa040THA4K1RKLy9mVVhkZXJVb1YrL2Z1VnlUaUdFNWRKb05CZ01CbVhGZlZaV0ZzN096cFZta0VSdWJpNTc5KzVseTVZdEpyc0tST0d5czdPSmlJaEFxOVZTdDI3ZEtsYzB6TXpNTlBreTFzUER3K1FMVmlHRXFDalMwOU41NXBsbnlNaklZTm15WmRTdVhWdnRTS0tLYWRHaUJiTm56K2JNbVRPODhzb3J1TG01cVIycDB0QVlxdXE0VnlFczNJWU5HK2pmdno5OSsvWmw0OGFOYXNjUkpiUnQyemFDZ29MbzBhTUhPM2JzVUR1T0VNSkN4TVRFS0t2bzdlM3Q4Zkx5VWpsUjZhV25wN05od3diWktsWUtOV3JVNEQvLytVK1Z1ZGpKemMwMTJhN3Y0T0JnMGh0WUNDRXFrcENRRUVhTkdrWDM3dDJWMlJWQ2xMZlJvMGN6ZCs1Y1hudnROWDc4OFVlMTQxUWFWZXVyYlNFcWtPdlhyd05RcTFZdGxaT0kwbWpVcUJFQTU4K2ZWem1KRU1LU2VIbDVLYXROdFZvdDJkblpLaWNxbmJpNE9INzU1UmNwbkpaU1RFd012L3p5UzVVWk1oZ1hGNmNVVHEyc3JLaFdyWnJLaVlRUW9tUnljM09aUG4wNkFCOS8vTEhLYVVSVjl2YmJiNlBSYUZpK2ZMbXl1MU9VbmhSUGhiQlE1ODZkQS83dG1Ta3FwcnAxNjJKalk4TzFhOWRrQzZzUVFtRnJhMnN5UENvaElhSGNlakdYdGVqb2FKWXVYU29mME10SVJrWUdxMWF0cXZTREJtL2R1bVhTdzd4NjllcVZwbjJGRUtMcTJiVnJGOUhSMFRScjFveWVQWHVxSFVkVVlRMGJOdVNKSjU0Z0xTMk5oUXNYcWgybjBwRGlxUkFXeXJqeXRHN2R1aW9uRWFWaGJXMk5wNmNuZXIyZStQaDR0ZU1JSVN5SXQ3ZTNVaXpTNi9WS1QrbUs1TXlaTS96MjIyOG13MzVFNmVYazVMQmh3d2FPSFR1bWRoU3prQUZSUW9qS1p2NzgrUUM4OHNvcjhrV1FVSjF4WnNyUFAvK3NjcExLUXo2bENHR2hZbUppQVBEMTlWVTVpU2d0RHc4UElPOWlVUWdoakRRYWpVbHZ5OVRVVkhKemMxVk1WRHpIang5bjQ4YU5GWGJGcktVekdBeHMyN2FOOFBCd3RhT1VxZlQwZExSYXJYTGYwOVBUWkJXMkVFSlVOQWtKQ2F4WnN3WUhCd2RHamh5cGRod2hDQW9Ld3RmWGwrUEhqM1A4K0hHMTQxUUtVandWd2tMRnhzWUNVanl0REl6RjA0U0VCSldUQ0NFc2piT3pNOWJXMWtCZXNTd3BLVW5sUkVWejRzUUp0bTdkcW5hTUtpRXNMSXhEaHc2cEhhTk01T1Rra0p5Y3JCVGNIUjBkY1hCd1VEbVZFRUtVenJadDI4ak56YVZidDI0eTlFNVlCRnRiVzE1NjZTVUFsaTlmcm5LYXlrR0twMEpZS09NRnRMd0JWM3l1cnE0QTBnOVFDRkVnTHk4djViWldxN1g0L3NnUkVSRnMyYkpGN1JoVnlxNWR1emg2OUtqYU1VckZZRENZdEsreHRyWld2bHdVUW9pS2JQWHExUUQ4NXovL1VUbUpFUDhhTUdBQUFKczJiVkk1U2VVZ3hWTWhMRlJXVmhZQTl2YjJLaWNScFdWcmF3dGc4UVVSSVlRNmJHeHNjSFIwVk81Yjh2Q295NWN2czNIalJyVmpWRWs3ZHV3Z0tpcEs3UmdsZHVlQUtCOGZIK2tMS0lTbzhOTFQwOW00Y1NNMk5qWU1HalJJN1RoQ0tCNSsrR0U4UFQwNWRlb1UwZEhSYXNlcDhLUjRLb1NGTWhaUFpUdGJ4U2ZGVXlIRS9YaDRlQ2dEY3d3R2cwV3VWSStQajJmOSt2VVdXOWl0N0F3R0F4czNidVRtelp0cVJ5bTJ4TVJFazM2K01pQktDRkZaSEQ1OEdLMVdTK3ZXclUxMmtnaWhObHRiVzU1NDRna0EvdnJyTDVYVFZIenlxVVVJQzJVY3BtQm5aNmR5RWxGYVVqd1ZRdHlQUnFQQjNkMWR1Witlbms1MmRyYUtpVXhsWldXeGR1MWErWHRNWmRuWjJheGJ0NDZNakF5MW94UlpXbHFhOG9VdzVMV3BrQUZSUW9qS1l0KytmVURlS2o4aExNMmpqejRLNVBWUEY2VWp4Vk1oTEpTeGFHcEpGOCtpWkhKeWNnRGtZbEVJY1UrT2pvN0szeE9XTkR6S1lEQ3dhZE1ta3BPVDFZNGl5Q3VzLy9ISEh5WmI0QzFWZG5hMnlTcHFaMmRuYVVja2hLaFV0bTNiQmtDdlhyM01lcDdrNUdSV3JGakJrQ0ZEZU91dHQ4eDZydEthUG4wNjNicDFZK2ZPbldwSElUYzNsMTI3ZGpGdTNEamF0Mit2ZHB4eTE3RmpSd0RDdzhOVlRsTHh5Wlc4RUJiSzN0NGVyVmFMVnF1VkM0MEt6bGdBbHo5SEljVDllSGw1Y2V2V0xRd0dBOW5aMldSbVpwcjBRMVhENGNPSHVYRGhncW9aaEttclY2K3laODhldW5YcnBuYVVRaGtIUkJuYlBOamEydUxtNXFaeUtpR0VLRHQ2dlo0REJ3NmcwV2pvM3IyN1djNlJtSmpJdDk5K1MyaG9LSm1abVFBRUJnYWE1VnhsWmYzNjlXUmxaYkZwMHlabDVhTWFGaTFheExwMTY3aDI3WnBxR2RUV3JGa3pYRjFkdVhUcEVvbUppVEtNdWhSazVha1FGc3JZNnpUL1ZqZFJNUm1McDlLQ1FRaHhQOWJXMWpnNU9TbjNrNUtTVkYxaGVPdldMZG5xWmFFT0hUckU5ZXZYMVk1UnFMaTRPS1Z3cXRGbzhQTHlrZ0ZSUW9oSzVmTGx5MlJtWnZMQUF3K1l0TjRwU3g0ZUhreWFOSWxaczJhWjVmam04TlJUVCtIaTRrTGZ2bjFWelRGa3lCQldyRmhodGo4YmdGMjdkcG50MkdYQnlzcUsxcTFiQTNEMDZGR1YwMVJzVWp3VndrSVpWMmVrcEtTb25FU1VsckUzbmJPenM4cEpoQkFWZ1p1Ym04bndLTFhlQjdLenM5bTRjV09GMkI1ZUZSbmJLVmhpZTUrRWhBU2xaUTJBdDdlM0RJZ1NRbFE2NTg2ZEE2QkpreVptTzRlVmxSVTJOamI0Ky91YjdSeGw3ZDEzMzJYMzd0MnFyanFGdkYxL1RrNU8xS3RYenl6SFAzcjBLR3ZXckRITHNjdFNtelp0QUNtZWxwWjhpaEhDUXZuNitnSVFFeE9qY2hKUldyZHYzd2FRYlJKQ2lDTFJhRFJVcTFaTnVaK1JrYUZLZ2V6UW9VUEV4OGVYKzNsRjBTVWxKVm5jeXVDVWxCU1R3V0xWcWxWVEJpY0tJVVJsWWl5ZU5tN2MyT3pua3ZaZkpXZmMwVm1XOUhvOXMyZlBMdlBqbWtOQVFBQUFwMCtmVmpsSnhTYkZVeUVzVkkwYU5RQ0lqWTFWT1lrb0xlUFFGeTh2TDVXVENDRXFDbnQ3ZTVNTHBjVEVSR1VMZEhtNGZmczIrL2Z2TDdmemlaSTdkdXdZY1hGeGFzY0FRS3ZWa3BhV3B2eTc2dXpzckhyUFhpR0VNSmNyVjY0QVVMOStmYk9mUzFidmw1dzVYcnVRa0JDT0hUdFc1c2MxaDlxMWF3T3lLS3UwNUw5QUlTeFV6Wm8xQVN5Nm41a2xpbytQWjhtU0pRd2FOTWdpSmxFYURBWVNFeFBSYURSNGUzdXJIVWNJVVlGNGVub3FQU0p6YzNPVlFSSGxZY2VPSGJKZHY0TFE2L1ZzM2JwVjdSam85WG9TRXhPVis3YTJ0bWJ0TXllRUVHcTdldlVxQUhYcTFGRTVpU2d2ZXIyZTc3Ly9ub1VMRjZvZHBjaXFWNjhPeUtLczBySlJPNEFRb21ERzdSL0c3U0RpM3RMVDA1azVjeWE3ZCs5V3Rza2IzeWpVZFBQbVRiUmFMVFZxMUpEVk4wS0lZdEZvTkxpNHVKQ2FtZ3JrcldLM3Q3ZkgydHJhck9lOWZQa3kwZEhSWmoySEtGczNidHdnTWpLU3BrMmJxcFloLzRBb0t5c3IyVzBoaEtqMDFDNmVSa1JFTUd2V0xJNGRPNGFMaXdzOWV2VGd6VGZmeE1QRDQ2N25abWRuOCt1dnY3SjE2MVl1WGJwRVptWW1MaTR1Tkd2V2pJRURCOUt6Wjg5Q3ozUGd3QUZDUWtLSWlvcENxOVVxUCsvUW9RTWhJU0VtejlYcGRHelpzb1hWcTFmajV1Wlc2TmIyZi83NWgxV3JWbkgwNkZGU1UxTnhkM2VuWThlT2pCdzVVbGtwV1Z5blQ1OW04ZUxGSEQ1OG1Nek1UR3JWcXNYZ3dZUHYrVHZGZVYzUzB0SVlNMllNRVJFUnlzL0N3OE1KREF3RVlQanc0WXdZTWFMWXh6VTNZenRBS1o2V2pxdzhGY0pDMWExYkYvajNUYms4V1BxMHdEdmx6K3ZzN016RWlSUDUvdnZ2MVF0VWdQUG56d1BRcUZFamxaTUlJU29pVjFkWGJHeisvYTdiMkFiRVhQUjZQYnQzN3pick9ZUjUvUDMzMzZxdEZrNU1UQ1EzTjFlNUx3T2loQkJWZ1hFYnRMSGRXbm42KysrL0dUWnNHQWNQSGtTbjA1R1ltTWlhTldzWU9uVG9YVVd5akl3TWhnOGZ6c3laTTJuVHBnMWJ0bXhoMTY1ZEJBVUZFUjRlem9RSkV3b2RmQlFlSGs1d2NERGR1M2RuMTY1ZDdONjlteGRmZkxIQTU0YUVoTkNuVHg4Ky9mVFRRdnRyNnZWNnZ2NzZhMTU3N1RVYU5XckUyclZyMmIxN053TUhEbVREaGcwTUdUS0VFeWRPRlB2MVdMbHlKYSs4OGdvMk5qYXNYTG1TUFh2MjhQcnJyek4zN2x3T0hqeFk0TzhVOTNWeGNYRmg0Y0tGSm0yTk9uYnN5UDc5KzltL2Y3OVNPQzNONjIwT3hpOHpFeElTeXUyY2xaRjhxaEhDUWhuZmhHL2V2Rmt1NTZzbzB3S05Dc3RiSGoySGlzTzRjbGlLcDBLSWtzby9QRXFyMVpxcytpaHI1OCtmbDVVSkZWUmlZbUtKTGpoTEt6VTExZVRmU1U5UFQ1T0N2eEJDVkZZWkdSbEFYbEd0UE4yNGNZUFpzMmZ6NmFlZnNuNzllcVpObTZhc0xyeCsvVHFUSmsweWVmNmlSWXVVWXVibzBhTnhjSERBeWNtSmQ5OTlGMWRYVndDV0wxOWU0TG5tenAyTHQ3YzNyNzc2S25aMmRyaTR1REIrL0hnZWZ2amh1NTc3MGtzdjhkVlhYOTB6KzZ4WnMxaXhZZ1hQUGZjY0kwZU94TVhGQlRzN080WVBINDZUa3hNWkdSbDgvdm5ueFhvOXdzTEMrUHJycjJuZnZqMWZmUEVGMWF0WHg4YkdocUNnSUQ3NzdET1RML2Z5SzgzcmNpL21PbTVKMmR2Ym85Rm8wT2wwNWRvL3Y3S1I0cWtRRnNyUHp3K0FTNWN1bWYxY0ZXbGFJTnc3cjUyZFhUbW51VGZqaFd6TGxpMVZUaUtFcUtoc2JXMU5Kc1hldm4zYkxDc01EUWFEREltcTRBNGZQbHl1RjBaYXJaYlUxRlRsbks2dXJtYVphaXlFRUpiSVdEd3Q3OVpjT1RrNS9QampqenorK09QVXFWT0hYcjE2TVgvK2ZKeWRuWUc4OTRLVEowOHF6emUyNHJHenM4UFcxbGI1dVkyTkRRMGFOQUFLSHlZVUdSbEpVbElTS1NrcEpqOS8vdm5uNzNxdWNWdDZZU0lqSS9ubGwxK3dzckxpMVZkZk5Ybk15c3FLNXMyYkF5Z3QySW9pS3l1TEtWT21ZREFZQ0E0T1ZuckZHM1h0MnJYUWxjR2xlVjN1eFZ6SExTbU5Sb09EZ3dNR2c0R3NyS3h5TzI5bEk4VlRJU3hValJvMWNIZDNKeTR1anZqNGVMT2VxeUpOQzRSNzU3VzBiWUtSa1pFQXlvY0JJWVFvaVdyVnFpa1hCSHE5bnZUMDlESS94NVVyVjdoMTYxYVpIMWVVbjl1M2IzUDI3Tmx5T1ZkdWJxN0pnQ2g3ZTN0bFJZMFFRbFFGeGtHT1RrNU81WHJldW5YcjNqV1E3NEVISGpBcGFPN2J0MCs1L2Z6eno5TzJiVnRHang1OTE3R01YM2pwZExvQ3orWG82SWhPcCtQOTk5ODMrVHUvZmZ2MkJTNWF1VmNoK2RkZmZ3WHlGZ2tWTkVqM3l5Ky81S09QUHJxcmorcTliTml3Z2JpNE9EdzlQZkgzOXkvd09mWHExU3Z3NTZWNVhlN0ZYTWN0RGVPZmk3SGdMNHJQc3FvTVFnaUZScU5SdGtNY09IREFMT2VvYU5NQ0sxcGVRTG1JVlhPSWh4Q2k0dE5vTkxpNXVTbjMwOUxTeU1uSktkTnpGTllUVEZRc2h3OGZMcGZ6SkNRa21BeUk4dlQwTEpmekNpR0VwVEQrSFhqbmFrZTFkTy9lWGJsOTVjb1Y1WGFiTm0yWU4yK2UwcXRVcTlYeSsrKy9NMnpZTUk0ZlB3NVE2SzZGb0tBZ0lPOHp3cE5QUGtsSVNBZ3BLU25ZMmRueDNYZmYzZlg4ZXkxa09YTGtDRUNCaFZQSWEvc3ljT0JBWlhCeVVlemN1Uk80OTlDdXd2NThTdk82M0l1NWpsc2F4dGRBdHUyWG5CUlBoYkJneGpmQTdkdTNsL214MDlMU0dERmloRW0vRmVPMHdNREFRQllzV0FEazlUSmJ2WG8xTDczMEVzSEJ3UUNzV3JXSzd0MjdNMmpRSU9VYnlPenNiSll0VzhiTEw3OU10MjdkNk5DaEF6MTY5R0RVcUZIczJMSGp2bm4rK2VjZjNuLy9mWUtDZ2dnTURLUjM3OTU4OHNrblhMdDJyVmg1NytXcHA1NmliZHUySnY4Yk1HQkEwViswWW9xSmllSEtsU3RVcTFiTjRucXhDaUVxSG1kbloyWDdsOEZnS05QaFViZHYzeTZYTmpIQy9HSmlZc3krZ2pnaEljR2tlTy9sNVdVeHhRTWhoQ2d2bHJhYXp6aHdHUEt1bmU2VW5wN09qei8reUlBQkE0aUlpT0N6eno2alRaczI5enptK1BIamxXdlM5UFIwRml4WVFMOSsvWmcvZjM2eFYwOGEzNXZLOHN0ZjR5NC9lM3Y3RWgrakpLK0xtc2N0Q2JWV1NWY20wczFkQ0F2V3NXTkg0Tjl2NmNxU2NWb2dRTnUyYlpYekdYdUpKaVltOHZISEh4TWFHcXE4TVFZR0JySjU4MmFsRVhocWFpcWJObTNpNmFlZjVvMDMzdUQwNmRPODlOSkwvUGpqaitqMWVtYk5tc1hxMWFzSkR3L253dzgvNUpsbm5ya3JoMTZ2WitiTW1heGN1WkxYWDMrZGlSTW5ZbWRueCtMRmkvbmhoeDhJRFExbHpwdzV0R3JWNnA1NWkyTFpzbVU4OWRSVEpDWW04dnp6ei9QMDAwL2Y4MXZLMGdvTkRRWGcwVWNmbFl0S0lVU1pxRmF0R25GeGNSZ01CblE2SFptWm1XWFNhKzNVcVZObGtFNVlpaU5IanRDblR4K3pIRHM1T2ZtdUFWSDVlN29KSVVSVjRlVGtSR3BxS3BtWm1YZHRvMWREL3A3VHh2Nm5SdnYyN2VPVFR6N0IwOU9UZWZQbUtmTTFpbkxNR1RObXNHblRKcjcvL250dTNicEZlbm82UC96d0EzdjI3R0h1M0xsRkhwaGxYUFY0NDhhTkl2NFQzWit4RjJ0QnhlS2lLT25yb3RaeFM4SmdNSkNabWFuMFBoVWxJeXRQaGJCZ3hpRkRwMDZkTXN0d2tIdHhkWFhsbzQ4KzRvc3Z2bEIrbHBhV3hvNGRPOWl5WlF0QlFVRTRPVG5ScGsyYlVrMFVOTWZFeGNMczJiT0gxTlJVcGsrZnp2ang0L0h6OHpOcmo5VGR1M2NEcGx0b2hCQ2lOR3hzYkV5S3Bjbkp5YVYrZjhqTnpWVzJrWW5LSVNvcXF0RHB3cVdSbVpscHNzTEt6YzFOTHNTRUVGV1c4ZjNZSEgzSVN5Si9EdU5nSXNqYnJUZHUzRGpTMHRLWU5XdFdpUXA1ZmZ2MlpkMjZkYno4OHN2SzlkUHAwNmY1NXB0dmlud01ZM3VYMk5oWUxsKytYT2p6RWhJU1ROb08zSXV4U0J3ZEhWM3N6ME5sOGJxVTUzRkxTcWZUWVRBWXNMVzF0Ymo1SUJXSnZISkNXREFmSHg5YXRXcEZVbElTZi8vOWQ3bWUyOWJXRm1kblo2WHZLa0JFUkFSang0N0YyOXViTDcvOGtyQ3dNRnEwYUZIaWlZTG1tTGhZbUsxYnQvTEZGMS93N2JmZmxsc3hNeXdzRElCT25UcVZ5L21FRUZXRHU3czdOalo1bTRmMGVqMnBxYW1sT3Q2MWE5ZVU3VnlpY3RCcXRady9mNzVNajVtYm0wdFNVcEt5Y3NqZTNyN0lxNDJFRUtJeXFsNjlPcEJYRExRRStRdU8rYTkzWnMyYVJXNXVMczJiTjhmWDE3ZFl4L3o0NDQrVjJ3NE9Eb3daTTRacDA2WXBQeXRPZXpuandpRDRkM2hVUVJZdlhsemtJbCtqUm8yQXZDLzM5dTdkZTkvbjV5K3dsdVoxdVJkekhiZWtqRzMycWxXcnBuS1NpazJLcDBKWU9HT2o2WlVyVjZweS92d3JTdHEwYVVQdDJyV1YrOGF0NkNXZEtHaU9pWXNGMmJwMUsxOSsrU1d6WnMyaVE0Y09wVHBXVVYyNmRJbXpaOC9pNCtPaldtOGJJVVRsZE9md3FQVDA5RkwxRHp0MzdseFp4QklXSmlJaW9reVBGeDhmTHdPaWhCQWlIMlA3cjZ0WHI2cWNKTStlUFh1QXZNS3BzYWdJY09IQ0JZQUN2MnpOLy9taG9KV2JlL2Z1SlNzcnkrUm5QWHIwb0ZtelpvWCtUbUg2OXUycjNGNnpaZzFIang2OTZ6bEhqaHdoTWpMUzVKcnpYbnIxNnFYYy91Njc3d3JzUDVzL1kvN0hTL082R0srREMvcjhWWnJqbW9PeDE2d2xGSElyTWltZUNtSGhIbjMwVWVEZkxlRGxMZiszZnNhVlRuY3E2VVJCYzB4Y3ZOUFdyVnY1NUpOUG1EMTdOcTFidHk3eGNZcnJ0OTkrQS9LR1ZNbjJDQ0ZFV1hOd2NEQVpqbERTRmZwNnZiN01pMnpDTWx5K2ZMbk10dTRuSkNTWUhNdmIyMXQ2ZVFzaHFqempnQ2JqZ052eWtwU1VkRmZoTFQ0K25sV3JWbEd6WmswKyt1Z2prOGVNWDNaZHVIQ0JkZXZXQVhtclpULzU1Qk5PbkRpaFBDOHVMbzZmZnZySjVIZFRVMU9aUDMvK1hSbU03d0YzTGt6Si8xNXhaOGF1WGJzcU16MXljbklZUFhvMEN4WXM0UFRwMDV3OGVaTHZ2Lytlc1dQSE1tYk1tUHUvQ1AvdlAvLzVqN0l0UGpvNm1sR2pSaWt0QVhRNkhZc1dMZUx3NGNQSzgvLzg4MDlPbkRoQlJrWkdxVjRYWTJ1Nml4Y3ZvdFBweU1qSTROdHZ2d1ZLOTNxYmd4UlB5NFpjMFF0aDRWcTNiazMxNnRVNWMrYU14YThPS3U1RVFYTk1YTXd2UGo2ZWlSTW5vdFBwT0hqd29Gbk9VUmhqOGZUSko1OHMxL01LSWFvT0R3OFA1ZUlsT3p1N1JOTitZMkppVEliL2lNcERwOU1WdVdmY3ZSUTBJS3F3TDFPRkVLSXFNYTQ4dlhUcFVybWN6N2dWUHlJaWdsR2pSaEVSRVlGZXIrZmN1WE9NR2pXSzJyVnJzMkRCQXJ5OHZFeCtiOENBQWNydHlaTW44K2lqanpKdzRFRGF0bTFMdDI3ZGxNZWVlZWFadTM0WFlOR2lSWHp6elRja0ppYVNtNXZMcjcvK1NrUkVCRDQrUHJ6OTl0c216ODMvdm5QdDJqV1RCVFFhallZcFU2WW9yZG0wV2kwaElTRU1IVHFVVjE1NWhlWExsek5wMGlSYXRHaFI1TmZFd2NHQm1UTm5LaTBVVHA0OHljQ0JBK25idHk4OWUvYmszTGx6dEd2WFRubit3b1VMMmJ0M0x3YURvVlN2Uy92MjdZRzhMeGVmZSs0NVhuenhSWjU0NGdtZzlLOTNXYnQrL1RvQU5XclVNUHU1S2pQNTVDT0VoYk94c2VIMTExL244ODgvWjg2Y09YejMzWGRxUnlwUVNTWUttbVBpWW43ZTN0NTA2TkNCWmN1V01YZnVYRnExYWtYYnRtM05jcTc4cmw2OXlvRURCL0R3OEtCSGp4NW1QNThRb21xeXRyYkcyZGxabVRDYm5KeU12YjA5MXRiV1JUN0d2UVkyaUlydi9QbnoxSzlmdjhTL241bVphVEtBeE5YVlZRWkVDU0hFL3pQdWppdXZCUzR6WnN6ZzlPblRyRnUzanNPSER6TnMyREFjSEJ4bzNMZ3hMN3p3QXYzNzl5OXd4OXZJa1NQUjZYU3NYNzhlblU1SFFFQUFZOGVPcFdIRGh0U3NXWk1EQnc3ZzR1TENtREZqZU95eHh3bzg5OUtsUzFtNmRDblcxdFo0ZW5yeTdMUFA4dHBycjVtMGNGbTVjcVd5Z0FUeWluYkJ3Y0c4OU5KTHlvcFREdzhQZnZycEoxYXNXTUhHalJ1NWV2VXF6czdPZE96WWtlSERoNXNNdWlxcWV2WHFzWHo1Y3ViUG44L09uVHRKU0VqQTBkR1JWMTk5bFdlZWVZYmc0R0NhTld2RzRNR0RlZnp4eDdHenN5djE2L0wrKysrVGtaSEJrU05IY0haMjVyMzMzbFArZlNpTDE3c3NuVGx6QmtCcHRTQktSbU1vYUMrdEVNS2lIRHQyakRadDJsQy9mbjB1WExoUTVsdmxqQVhGd01CQVpzK2VYZXpIdzhQRENRNE94dHJhbXZYcjE1dHNDWGpycmJmWXYzOC84TzgyZmFNbm5uaENHU1MxZHUzYVFndXVDUWtKcEtlbksxdGppcE4zNXN5WnZQVFNTNXcvZng0dkx5OVdyRmhoOW0vNFB2MzBVejc3N0ROR2p4NWRZRDRoaENoTHQyN2RVbGJ3T3pnNEZLc1g1ZEtsUzdsNTg2YTVvdWJQYTQ4QUFDQUFTVVJCVkFtVmVYcDZNbno0OEJMOWJrNU9EbkZ4Y2NvWG5ZNk9qaWFybllVUW9xbzdkKzRjVFpzMnBYNzkrbHk4ZUZIdE9FSVVxRmV2WHV6WXNZTk5temJScDA4ZnRlTlVXTEp0WDRnSzRNRUhINlJseTVaRVIwZXplZk5tdGVQY3BhUVRCYzB4Y2ZGT2RuWjJUSmt5QlRzN094SVNFdmp3d3cvTjJweGJyOWV6Wk1rU0FJWU9IV3EyOHdnaGhKRzd1N3R5T3lzcnE4amI4SFU2bmZJRmxxaWNidCsrZmRlZ2o2SXdHQXdrSkNRb2hWTWJHeHZjM2QybGNDcUVFUGswYU5BQU96czdMbCsrWEtMV09VS1ltOEZnVUFaenlSRGowcEhpcVJBVmdFYWo0WU1QUGdEZ20yKytNY3Z4b2VTOVIwczZVYkNrRXhlTG03ZGh3NFlFQndjcnh6UG5hdEJObXpZUkhSMU5telp0N21xZ0xvUVE1bUJ2YjIreWxUb3BLYW5BSVgxM2lvMk5MZEx6Uk1WbE1CaEtOQVg2emdGUm5wNmVNdnhRQ0NIdVlHTmp3ME1QUFlSZXIxY20zUXRoU1M1Y3VFQmlZaUkxYTlhVW5xZWxKSitDaEtnZyt2ZnZqN096TXp0MzdpenpiU0gzbWhhWXYrQloyR3Fta2s0VUxPbkV4WHZsTFd6QzQ1QWhRNVJ6TFY2OG1HM2J0aFg1OVNtT21UTm5BakJ1M0RpekhGOElJUXJpNGVHaEZMZHljM05OK2xRV1JsYWRWZzNGTFo0bUp5ZWowK21VKzE1ZVhqSWdTZ2doQ2hFVUZBVEE5dTNiVlU0aXhOMk1RNU9OMThHaTVLUjRLa1FGNGVibXhnY2ZmRUJPVGc3Ly9lOS95L1RZOTVvV21IK1lTRlJVbERLWUpMK1NUaFFzNmNURmUrV05qbzVXbnBlL2o1OUdvK0hqano5VzduL3l5U2VFaDRjWDlTVXFra09IRHJGejUwNXExcXpKb0VHRHl2VFlRZ2h4TDFaV1ZyaTR1Q2ozVTFOVDc3czZYM3FkVmczeDhmRkZmdTZkQTZMYzNOeXd0N2MzUnl3aGhLZ1VPbmZ1REtETWVCRENrdXpldlJ1QVJ4NTVST1VrRlovMXA1OSsrcW5hSVlRUVJkT3NXVE5tejU3TjJiTm5lZm5sbDAzNjNKWEdRdzg5eFBuejU3bDE2eGErdnI1ODlORkgrUG41OGMwMzN6Qm56aHpsUWtxbjB4RWFHa3BtWnFaSno1UTJiZHFnMCttNGRPa1NWbFpXdEc3ZG1xbFRweElZR0lpN3V6dGhZV0Y0ZVhreFljSUVwY2hwNU9EZ1FMOSsvWEIyZGlZK1BwNzA5SFRjM056bzNyMDdreWRQcGwyN2RrWEs2K1hseFp3NWMvanh4eDlOSmsrZk9YT0czTnhjbWpScHdzS0ZDNVdWc0xtNXVmejExMTlFUjBkaloyZFg2TENxNG5qOTlkZUppb3BpNnRTcGRPclVxZFRIRTBLSTRyQ3pzeU1ySzB0WmRaK1RrNE9UazFPaHp3OExDeXRSUDB4UnNlajErZ0xmUysrVW5aMU5ZbUtpY3QvUjBiSE1QbWNJSVVSbDVlWGx4WXdaTTRpSmlXSHMyTEh5aFpPd0dMbTV1Yno1NXB1a3BxYnl6VGZmNE9Qam8zYWtDazFqa0daWFFsUW9FeWRPWlBMa3lmVHAwNGRObXphcEhVZjh2OURRVUhyMjdJbXZyeThYTGx6QTJkbFo3VWhDaUNvb0p5ZUhXN2R1S2ZjOVBUMU4rcUVhWldkbksrMU9ST1UzWnN5WWUxN1E2L1Y2NHVMaWxOWTN0cmEyZUhsNVNaOVRJWVFvZ3Q2OWU3Tmx5eGFXTEZuQ1N5KzlwSFljSVlDOFhaRWRPblNnVWFOR1JFVkZxUjJud3BOUFJFSlVNT1BHamNQTnpZMHRXN1p3NU1nUnRlTUk4Z1p5dlAzMjJ3Qk1tVEpGQ3FkQ0NOWFkyTmlZL0IxVTJQQ28yN2R2bDJjc29iTDhCZldDSkNZbUtvVlRLeXNyR1JBbGhCREZZR3pYdFhidFdwV1RDUEd2RFJzMkFIbkZmVkY2OHFsSWlBckd5OHVMTDcvOEVyMWV6N0JodzJSU3NnVUlDUW5oK1BIaitQdjdNM1RvVUxYakNDR3FPRmRYVjZ5dHJZRzhGWVhKeWNta3BxYVNuSnhNZW5vNmVyMmUxTlJVbFZPSzhwU1VsSFRQeC9JUGlQTHc4RkQrL1JGQ0NIRi92WHYzUnFQUnNHUEhqaUlOYkJUQzNISnpjMW02ZENtUU56aFpsSjRVVDRXb2dJWVBIMDdMbGkwNWNlS0ViTHRVV1VKQ0FwTW1UUUpnN3R5NU1wRllDS0U2S3lzcjNOemNsUHNaR1Jta3BxYVNucDVPY25JeXNiR3g5eDBtSlNvWFkvRTBKeWVIbEpRVWJ0KytUVXBLQ3FtcHFXUmtaQ2pQYzNOeks3RE5neEJDaU1MVnFsV0wzcjE3azVxYXl1TEZpOVdPSXdSNzl1emg0c1dMTkdyVVNHWnhsQkVwbmdwUkFkbmIyN05zMlRJQS92ZS8vM0hqeGcyVkUxVmRyNzMyR2drSkNZd2FOWXJ1M2J1ckhVY0lJWUM4WVh5RmJiczJHQXk0dXJyU3RHblRjazRsMUdKY2VSd1hGMGRhV2hxWm1abWtwYVdackVCMmRIVEV4Y1ZGeFpSQ0NGRnh2Zm5tbXdEOC9QUFBLaWNSQWhZc1dBREF5eSsvckhLU3lrTUdSZ2xSZ1gzNDRZZE1uVHFWaHg5K21IMzc5cUhSYU5TT1ZLWDg4c3N2REIwNmxKbzFhM0xxMUNrOFBUM1ZqaVNFRUFES0ZuMEFqVWFEazVNVDF0YldhTFZhdEZvdGtGZEUzYkJoQXlrcEtXcEdMWGQrZm42MGJObVNKazJhOE0wMzM2Z2RwMXowN3QwYkx5K3ZRaCszc3JMQzE5ZFhQa2NJSVVRSlpXZG5VN3QyYlc3ZHVzV2hRNGRvMTY2ZDJwRkVGWFh6NWszcTFxMkxqWTBOVjY5ZXhkdmJXKzFJbFlMc0x4V2lBcHMwYVJMcjE2L253SUVEVEo0OG1Za1RKNm9kcWNxNGZQa3lZOGVPUmFQUnNHTEZDaW1jQ2lFc2hzRmdJRE16VTdudjdlMk5yYTB0QUM0dUx0eStmWnZNekV3MEdnME5HemJrNk5HalpzL2s1T1RFazA4K1NmWHExWlVzT3AyT1c3ZHVzWHIxYXFXTmdFYWpZY2lRSWZqNCtHQm5aMGRPVGc2eHNiR3NYYnVXckt5c1V1ZW9VNmNPOWVyVm8zbno1cVUrVmtWUnIxNDlrOEtwazVNVE5qWTJaR2RuSy8rZTZQVjZkRG9kOXZiMmFzVVVRb2dLemRiV2x2SGp4L1BoaHgveStlZWY4L3Z2djZzZFNWUlJzMmZQSmljbmgyZWZmVllLcDJWSVZwNEtVY0ZGUkVUUXVuVnJEQVlEVzdaczRkRkhIMVU3VXFXbjFXcnAwS0VESjA2Y1lNS0VDVXliTmszdFNFSUlvY2pKeVZHbXExdGJXK1ByNjJ2eWVGWldGb21KaVVEZUZQWnQyN2FWVzdhYU5Xdnk0b3N2QXJCa3lSSmlZMk1MZko2UGp3K3Z2UElLeTVjdjUvcjE2Mldhd2RiV2xuSGp4Z0V3ZmZyMEVoK25UNTgrL1BYWFgyVVZ5MnlDZ29MdzhmRUI4b1pCT1RrNUtZK2xwcVlxVy9jZEhCemtpMEFoaENpRnhNUkU2dFdyUjNwNk9xZE9uY0xmMzEvdFNLS0tTVWhJb0c3ZHV1aDBPazZlUEVtelpzM1VqbFJwU005VElTbzRmMzkvRmkxYVJIWjJOczg5OTF5WlgyUUtVd2FEZ2VIRGgzUGl4QWtlZWVRUkprK2VySFlrSVlRd2tYL3I5ZjIrSTlmcjllYU9ZeUltSmthNWJTendGaVErUGg3QUxEMjl5MkpZVnExYXRXalJva1VacERHL2F0V3FLYmZ2WEZucTdPeXMzQzZMbGIxQ0NGR1ZlWHA2TW03Y09QUjZ2VEpRVm9qeU5HZk9IREl5TXVqWHI1OFVUc3VZRkUrRnFBU0dEQm5DbURGamlJdUxvMmZQbnFTbHBha2RxZEthUEhreXk1WXRvMWF0V3F4ZXZWclpmaXFFRUpiQzJ0b2FhMnRySUs4NG1yOG9aakFZbEY2b1FLRXJQODBsZnpIM1hvVmQ0MlBtMkNCVjJtUFdyRm1UcDU1NnFzTDBCNzFYZ1R6L2ExSFlnREVoaEJCRjk5WmJiK0htNXNadnYvMUdlSGk0Mm5GRUZYTDE2bFdtVEptQ3JhMHQvL3ZmLzlTT1UrbEl6MU1oS29tdnYvNmFxS2dvL3ZyckwvcjA2VU5vYUtnVTlzcllraVZMK09TVFQzQnhjV0h6NXMxM2JZVVZRZ2hMNGVUa3BHekhUa3hNeE43ZUhpc3JLN0t6czVXVmx6azVPVnk0Y0VITm1FVm1aMmRIdzRZTmFkeTRNZlhyMTJmV3JGbDA3TmlSQng5OEVDY25KNjVmdjA1b2FLaXlZalcvcGsyYjByWnRXd3dHQTQ2T2pwdzVjNmJBYzlqWTJOQ3BVeWNhTkdpQVRxZkR3OE9ENjlldnMydlhMcEtUazRHOFlWTWRPM1pVdHI0UEhqd1lnTEN3TUdXVnJKMmRIVjI2ZEtGV3JWcFlXVmxoWldYRjNyMTdpWXFLTXNkTGMxOEpDUW5VckZrVGdJeU1ERnhkWFpYSGpQK093TjJyVW9VUVFoUmY5ZXJWK2V5enp4Zy9manhqeDQ1bC8vNzlGZWJMTmxHeC9mZS8vMFdyMVRKOCtIQUNBZ0xVamxQcHlGZk1RbFFTdHJhMi9QcnJyN1JwMDRhLy8vNmJvS0NnTXRtYUtQSXNYYnFVNGNPSFkyMXR6ZSsvL3k1dlNFSUlpK2JpNG9LZG5aMXlYNnZWa3BtWnFid3ZHQXdHRGh3NFlESll5cEk1T1RtaDErdHAyclNwVXB4TVNVbGgvZnIxbkR4NUVqOC9Qd1lQSG14U0dBVG8wS0VEanovK09OdTNiMmZGaWhVc1hib1VQeisvQXMvUnQyOWZPbmJzeUI5Ly9NSHk1Y3Zac1dNSFRabzBvWC8vL3NwekxsKyt6SysvL3FyY1g3bHlKU3RYcmxRS3B6WTJOZ3daTWdRWEZ4ZVdMMS9Pa2lWTE9IUG1ERTgrK1NRTkdqUXd3eXR6ZjZkUG4xWnVwNmFtRWhjWHgrM2J0NG1MaXlNakkwTjV6TVhGUlkxNFFnaFI2Yno1NXBzMGFOQ0E4UEJ3RmkxYXBIWWNVUVhzMjdlUEpVdVc0T0hod2RTcFU5V09VeWxKOFZTSVNzVEZ4WVZ0MjdiUnZIbHpkdTNhUlo4K2Zjak96bFk3Vm9XM1lzVUtYbjMxVlF3R0E2dFdyYUpIang1cVJ4SkNpSHZTYURSNGVYbmg0dUp5MTRvWGEydHJkdTNheGVYTGwxVktWM3hKU1VtY08zZE91WC8yN0ZuT25EbERiR3dzMjdkdjUvejU4emc2T3ZMd3d3OHJ6L0gxOWFWcjE2N3MzYnRYNmErcTArbll1WE5uZ2VkbzJMQWhlcjFlR2FZVkhSME41SzBpS3FwMjdkcFJ2WHAxOXV6Wm8yeVhQM3IwS0FDZE9uVXF4ajl4MlltTmpUVXBvR1puWjVPWm1XbnkrY0RkM1YxMnF3Z2hSQm14dDdkbnpwdzVBTHo3N3J2bDNpSkhWQzBaR1JtOCt1cXJBRXlhTkFsdmIyK1ZFMVZPc20xZmlFckd5OHVMWGJ0MjBiMTdkN1p2MzA3WHJsM1p2bjI3eVZBSVVYUno1c3hoekpneGFEUWFsaTVkeXROUFA2MTJKQ0dFS0JLTlJvT2JteHN1TGk1b3RWb01CZ1BXMXRiWTI5dWJERzZxS1BMMzU0eUxpek41N01pUkl6UnExTWhrZFdlSERoM1FhRFNjUDMvZTVMbUZEYXJhdEdtVFNhSFozZDBkUU9rZld4Uk5tellGNFBISEh6ZjVlVXBLaXFyYjRrK2VQRW1uVHAxSVNVbTVxOCtwdTdzN2pvNk9xbVVUUW9qS3FIZnYzcnp5eWlzc1dyU0lrU05IOHZ2dnY4djJmV0VXa3lkUDV0eTVjM1RxMUlueDQ4ZXJIYWZTa3VLcEVKV1FqNDhQZS9mdUpTZ29pQU1IRHRDdVhUdTJiOS9PQXc4OG9IYTBDc05nTURCcDBpUW1UNTZNdmIwOTY5YXRvMCtmUG1ySEVrS0lZck95c3Jxck9HWmpZNE5PcDFNcDBmMXBOSnBpRFhZeUZrVHpiejJ2VzdjdVlOclg4MTRpSXlNQmFOeTRNYTFhdFNwUmdkblQweE9BTld2V1dGVHJIQ3NySzV5ZG5YRnljaUlyS3d1OVhxOFUwdVZpWGdnaHpHUEdqQmxzM3J5WlAvLzhrNTkrK29rUkkwYW9IVWxVTW1GaFlVeWRPaFZuWjJkcEVXRm1zbTFmaUVyS3c4T0RYYnQyRVJRVXhObXpaMm5WcWhVSERoeFFPMWFGa0ptWnlkTlBQODNreVpQeDhQQmc1ODZkVWpnVlFsUXFOamJxZlg5dUxOcm03OGw2SjF0YjIySVZkNDNQemY4N0RnNE9RTkZYampvNk9qSjQ4R0E2ZE9qQTVzMmIyYnQzYjVIUGIyUXNSRnJhbGpuamE2RFJhSEIwZE1UWjJSa0hCd2NwbkFvaGhCbDVlbnJ5eXkrL1lHVmx4Wmd4WXpoNThxVGFrVVFsRWhNVHc2QkJnekFZREV5Yk5vM0dqUnVySGFsU2srS3BFSldZazVNVEd6ZHU1TTAzM3lReE1aRnUzYm9SRWhLaWRpeUxkdWJNR2RxMGFjUDY5ZXRwMHFRSlI0NGNJVEF3VU8xWVFnaFJwb3F6RmIyc0dWZUN1cm01RmZxY2F0V3FjZnYyN1NJZjA4bkpDY0JrdFdoYVdocnc3MnJRKytuYnR5OTE2dFJoNDhhTnBLZW5GL25jK2FXa3BBRFF1blhydXg1cjA2Wk5pWTVaRnRUODh4WkNpS3FzVjY5ZVRKdzRrY3pNVEo1OTl0a2k3NFlRNGw1ME9oMHZ2dmdpc2JHeERCbzBpTkdqUjZzZHFkS1Q0cWtRbFp5TmpRMXo1ODRsSkNRRWc4SEFxRkdqR0Rod0lQSHg4V3BIc3lnR2c0R2ZmLzZaOXUzYkV4a1pTZS9ldlRsNDhLQnEwNUdGRU1LY2pNVkdOVVJGUlFGNUE1b0swNnBWSzVNQlVYZTZzdzFCdlhyMUFEaCsvUGhkNXdrSUNDajBPRlpXLzM0VTl2UHpBekNaUUg4L3h0ODNEbHN5YnYwUENBaWdZOGVPeXVQMTY5ZW5XclZxUlQ1dVdWT3ozNm9RUWxSMUV5ZE9wRWVQSGtSR1J2THNzODlhVkZzWFVmRVlEQWJlZnZ0dGR1ellRZVBHalZtNGNLSGFrYW9FS1o0S1VVVzg4Y1liL1BQUFB6UnExSWkxYTlmU3NHRkRGaTllckhZc2l4QVJFVUdQSGowWU5td1lXcTJXS1ZPbXNISGpSbVZZaUJCQ1ZEWnFEZ2c2Y09BQU1URXhCQVlHMHFSSkU1UEhuSnljNk5tekp4NGVIaHcrZkxqUVkzVHExRW5aY3U3dTdrNlhMbDA0ZGVxVVNjRjEzNzU5SkNVbDBicDFhNU1DYXFOR2paVGIxYXBWVXdxZnhsV2pqenp5Q0E4ODhBQkJRVUZLMzlYNjlldWJITU80Y3FoOSsvYTBidDJhMnJWckEzRHc0RUVTRXhNQjZOcTFLMis5OVJadnZ2a21mZnIwSVR3OHZKaXZWTm1SNHFrUVFxakgydHFhMWF0WDA2UkpFN1pzMmNMbzBhT0wxZGRiaVB5KysrNDc1c3laZzdlM054czNicFRCME9YRSt0TlBQLzFVN1JCQ2lQSlJ2WHAxUm93WXdjMmJOd2tQRDJmOSt2WHMycldMTGwyNkZIbGJZMldTazVQRHRHblRHRHg0TUJjdVhNRGYzNThOR3pidzNIUFBTUjg0SVVTbGR1blNwYnNtMXBjWHZWN1BtVE5ueU0zTjVjRUhINlI5Ky9ZMGE5YU1WcTFhMGJScFU2NWN1Y0xPblR2UjYvVjMvVzduenAyQnZCWXJQWHIwb0dYTGxyUm8wWUxqeDQrelo4OGVrK2ZtNU9RUUdSbUpzN016YmR1MnhkL2ZIMTlmWDFKU1VtalVxQkZYcjE3RllEQ1FtcHFLVnFzbFBqNmV1blhyOHNBREQyQnRiYzN1M2J2eDl2Ykd4Y1dGN094c0RoOCtyR1JLU1VtaFRwMDZQUERBQTF5L2ZwMklpQWdBY25OemlZeU14TkhSRVhkM2QyeHNiTGh4NHdaLy9QR0hxbHMxdmIyOWFkR2loV3JuRjBLSXFzN1IwWkcrZmZ1eWZQbHk5dXpaZzYydExWMjdkbFU3bHFoZ1ZxMWF4Y2lSSTNGMGRPU1BQLzdnb1ljZVVqdFNsYUV4eUZjZVFsUkpXN1pzWWRTb1VWeThlQkU3T3pzbVRwekltREZqN3RtRHJySXdHQXhzM3J5WmNlUEdjZTdjT2F5dHJRa09EdWJMTDc5VUJvd0lJVVJsdG52M2JnNGVQS2gyakdKNzc3MzNBSmcrZmJyS1NTb1dmMzkvK3ZYcnAzWU1JWVNvOHZidjMwOVFVQkJwYVdsOC9mWFh2UFBPTzJwSEVoWEUrdlhyR1Rod0lOYlcxaXhhdElqbm4zOWU3VWhWaW16YkY2S0tldnp4eDRtSWlPREREei9FWURBd2NlSkVhdGFzeWJScDA1UWhHNVhSdG0zYjZOaXhJMzM3OXVYY3VYTjA2OWFOTTJmTzhNMDMzMGpoVkFoUlpWU0ZMOHJFditUUFd3Z2hMRU5nWUNCLy92a25qbzZPdlB2dXU4eWVQVnZ0U0tJQzJMaHhJODg4OHd3YWpZYVFrQkFwbktwQWlxZENWR0YyZG5aTW1US0ZTNWN1OGV5eno1S1JrY0VISDN4QXJWcTFtREZqUnJFbUhWc3lnOEhBamgwNzZOeTVNMEZCUVJ3NmRJaG16WnF4WnMwYWR1N2NlVmZQUFNHRXFPeGNYVjNWamlES2tZZUhoOW9SaEJCQy9ML3UzYnV6YnQwNjdPM3RDUTRPNW9zdnZwQWVxS0pRSzFhc1lNQ0FBUmdNQnI3NzdqdUdEeCt1ZHFRcVNZcW5RZ2hxMWFyRnI3Lyt5dkhqeCtuWHJ4K3BxYW04Kys2N1ZLOWVuVmRmZlpXOWUvZXFIYkZFYnR5NHdZd1pNL0R6ODZOWHIxN3MyN2VQaGcwYk1tZk9IRTZlUE1uQWdRT2x0NmtRb2txcWlNVlQ0MkNuTzIrTCs1UGlxUkJDV0piSEgzK2NqUnMzNHVycXluLy8rMS9lZnZ2dEFudDlpNnJMWURBd1o4NGNubi8rZWF5dHJaazNieDZqUjQ5V08xYVZKVDFQaFJCM09YUG1ESjkvL2pucjE2OG5LeXNMZ0NaTm1qQm16Qmo2OWV1SG41K2Z5Z2tMbDVXVnhlN2R1MW13WUFIcjFxMGpOemNYZ0hidDJqRnExQ2lHRGgyS3RiVzF5aW1GRUVKZE9wMk83Nzc3VHUwWVJkYWdRUU1DQWdLVW5RS1JrWkdjUEhtUzZPaG9sWk5WRE1IQndkS2FSZ2doTE5DaFE0Zm8wNmNQQ1FrSlBQWFVVeXhac2dRWEZ4ZTFZd21WWldkbjg4RUhIekJ6NWt5Y25KejQ1WmRmZVBycHA5V09WYVZKOFZRSVVhak16RXhDUWtKWXRHZ1JKMCtlVkg3KzRJTVA4dXl6enhJVUZFUzdkdTFVWDcxNTQ4WU5kdXpZd2ZyMTY5bXdZUU02blE3STYvSDJ6RFBQTUc3Y09BSUNBbFROS0lRUWxtYmV2SGtrSnllckhVT1ltYk96TTZOR2pWSTdoaEJDaUVKRVJrYlN2Mzkvb3FLaUNBZ0k0STgvL3FCZXZYcHF4eElxU1V4TTVJVVhYbUR6NXMzNCtQanc2NisvMHIxN2Q3VmpWWGxTUEJWQ0ZNbStmZnNJQ1FsaHk1WXR4TVhGS1QvMzhQQ2diOSsrZE92V2piWnQyK0x2NzQrVGs1UFpjaGdNQmk1ZHVzU3hZOGZZdjM4LzI3ZHY1OWl4WTBxZklDc3JLN3AwNmNMZ3dZTVpObXdZOXZiMlpzc2loQkFWMmZyMTY0bUtpbEk3aGpDek9uWHFNSGp3WUxWakNDR0V1SWVrcENRR0RoeElhR2dvWGw1ZS9QTExML1RwMDBmdFdLS2NIVDE2bEdlZmZaWUxGeTdRc21WTE5tellZTkc3UHFzU0taNEtJWXBGcjllelk4Y09mdnZ0TjhMQ3dvaUlpTGpyT2MyYk42ZDE2OVkwYjk2Yyt2WHJVN05tVFh4OWZhbGV2VHF1cnE3M0xHanE5WHBTVTFOSlRFd2tOamFXMk5oWXJseTVRbVJrSktkUG4rYlFvVU9rcDZlYi9JNm5weWRkdW5UaDhjY2ZaOGlRSVZTclZxM00vN21GRUtLeUNROFBKeXdzVE8wWXdzemF0R2xEcjE2OTFJNGhoQkRpUG5KemMzbm5uWGVZTldzV0JvT0JDUk1tOFBubm4yTm5aNmQyTkdGbWVyMmV1WFBuTW43OGVISnljaGc0Y0NCTGxpd3g2NklrVVR4U1BCVkNsRXBNVEF6YnQyOW45KzdkSEQxNmxETm56cENabVhuUDM3RzN0OGZGeFFVN096dnM3T3pJemMxRnA5T1JsWlZGU2tyS2ZjOXA3SDBYR0JoSWp4NDlhTnUyTFZaV012OU9DQ0dLNDhxVks2eGF0VXJ0R01MTUJnd1lRTk9tVGRXT0lZUVFvb2grLy8xM2hnMGJSbUppSXUzYXRXUFJva1cwYU5GQzdWakNUSzVmdjg0YmI3ekJoZzBiY0hSMFpOcTBhUVFIQjZzZFM5eEJpcWRDaURKbE1CZzRkZW9VSjA2YzRNeVpNMFJIUnhNVEUwTnNiQ3h4Y1hHa3BLU2cxV29ML1gwckt5dGNYVjN4OVBURTE5Y1hYMTlmSG5qZ0FmejkvV25ldkRrZE9uU1FKdXBDQ0ZFR3NyS3ltRDE3TnZKUnNQTFNhRFNNR2pWS1ZxNElJVVFGYy9YcVZZWU1HY0xldlh1eHM3UGpmLy83SDIrLy9UYTJ0clpxUnhObFJLL1hzM1RwVW9LRGcwbEpTYUZwMDZZc1g3NmNoeDU2U08xb29nQlNQQlZDbEx2TXpFelMwOVBSYXJWa1oyZGpiVzJOblowZDl2YjJlSGg0cUIxUENDR3FqTVdMRjNQcjFpMjFZd2d6cVZhdEdpTkdqRkE3aGhCQ2lCSXdHQXpNbURHRFR6NzVoSXlNREI1ODhFRkNRa0lJREF4VU81b29wY2pJU01hTUdjUFdyVnV4dGJVbE9EaVlMNy84VWxvMFdEQXBuZ29oaEJCQ1ZGRjc5KzVsMzc1OWFzY1FaaElRRUVEdjNyM1ZqaUdFRUtJVW9xS2lHRFpzR0gvLy9UY0F3NGNQNTRzdnZzRFgxMWZsWktLNFVsTlRtVFp0R2xPblRpVTNONWZtelpzemYvNThPblhxcEhZMGNSL1NKRkFJSVlRUW9vcXFWNitlMmhHRUdUVnExRWp0Q0VJSUlVcXBjZVBHN05temgwV0xGbEd6WmsxKyt1a25HalZxeExScDAwaExTMU03bmlnQ25VN0hnZ1VMYU55NE1WOTg4UVhPenM1TW5UcVZFeWRPU09HMGdwRGlxUkJDQ0NGRUZWV2pSZzNaSWxaSjJkallVTDkrZmJWakNDR0VLQ012di93eVo4K2VKVGc0bUp5Y0hENzQ0QU1hTm16SS9Qbnp5Y3JLVWp1ZUtFQk9UZzYvL2ZZYkFRRUJqQnc1a29TRUJJWU1HY0xaczJkNS8vMzNzYmEyVmp1aUtDSXBuZ29oaEJCQ1ZGSFcxdFl5aWIyUzh2UHprNHN5SVlTb1pOemMzSmcxYXhabno1NWwwS0JCeE1mSDg5cHJyOUdnUVFQbXpwMUxlbnE2MmhFRmtKMmR6Y3FWS3drSUNPQ1paNTRoS2lxS25qMTdjdWpRSVpZdlgwN05talhWamlpS1NZcW5RZ2doaEJCVm1CUlBLeWQvZjMrMUl3Z2hoREFUUHo4L1ZxMWF4VC8vL0VQLy92MkpqWTFsOU9qUjFLdFhqeSsvL0pLWW1CaTFJMVpKeWNuSmhJU0UwTFJwVTJXRjZTT1BQTUsyYmR2WXZuMDdyVnUzVmp1aUtDRXBuZ29oaEJCQ1ZHRjE2OWJGM3Q1ZTdSaWlETm5aMmRHNGNXTzFZd2doaERDekJ4OThrRC8rK0lQang0L3o5Tk5QazVTVXhFY2ZmVVRkdW5VWk1XSUVodzhmUm1hRW0xOWtaQ1FUSmt5Z2R1M2FqQm8xaWt1WEx2SG9vNCt5YTljdXdzTEM2Tm16cDlvUlJTbHBEUEpma2hCQ0NDRkVsYlp6NTA0T0h6NnNkZ3hSUnBvM2I4NFRUenloZGd3aGhCRGw3UExseTN6MTFWY3NXN2FNNU9Sa0FGcTFhc1hvMGFNWk9IQWdYbDVlS2llc1BOTFQwL256eno4SkNRa2hMQ3dNQUVkSFI1NTY2aW5lZSs4OVdXVmF5VWp4VkFnaGhCQ2lpa3RJU0dEaHdvVnF4eEJsNU1VWFg1Uitha0lJVVlXbHBhWHh3dzgvc0hqeFlrNmRPZ1hrN1VvWU1HQUF6ei8vUEk4OTloZ3VMaTRxcDZ4NGREb2R1M2Z2WnRXcVZheGF0WXEwdERRQTZ0V3J4d3N2dk1DWU1XT29YcjI2eWltRk9VanhWQWdoaEJCQ3NITGxTcTVldmFwMkRGRktQajQrdlBMS0syckhFRUlJWVNFT0hEakFuRGx6MkxCaEEwbEpTUUE0T1RueDFGTlA4ZVNUVDlLalJ3ODhQVDFWVG1tNTB0UFRDUXNMNDg4Ly8yVFZxbFVrSmlZQ2VhdE1nNEtDZVAzMTErblRwNC9LS1lXNVNmRlVDQ0dFRUVKdzRjSUYxcTVkcTNZTVVVcTllL2NtSUNCQTdSaENDQ0VzakZhclpmMzY5U3hidG96dDI3ZVRtWmtKZ0kyTkRUMTY5S0IvLy81MDdkcVZsaTFiWW1WVmRjZmpHQXdHenA4L3o1NDllOWkwYVJNYk4yNGtLeXNMQUZ0Ylc3cDA2Y0p6enozSDg4OC9qNnVycThwcFJYbVI0cWtRUWdnaGhNQmdNTEJ3NFVKbFJZV29lTnpkM1JrNWNpUWFqVWJ0S0VJSUlTeFlXbG9hdi8vK08ydlhyaVUwTkZSWmtRcmc3ZTFOMzc1OTZkcTFLKzNidDZkNTgrYlkyTmlvbU5hODlIbzk1OCtmNTlDaFEvejk5OTlzMnJTSksxZXVLSTg3T1RuUnRXdFgrdmZ2ejZCQmcvRDI5bFl4clZDTEZFK0ZFRUlJSVFRQUVSRVJiTml3UWUwWW9vUWVmZlJSMnJWcnAzWU1JWVFRRlVoMmRqWTdkKzVrdzRZTmhJV0ZjZkxrU2ZSNnZmSzRpNHNMWGJwMElUQXdrTmF0V3hNUUVJQ2ZuMStGWEoxcU1CaTRlZk1tSjArZTVQang0eHc0Y0lBOWUvWVFIeCt2UEVlajBkQzRjV01lZWVRUit2YnRTKy9ldlhGeWNsSXh0YkFFVWp3VlFnZ2hoQkNBckQ2dHlOemQzUmt4WWtTRnZKZ1ZRZ2hoT2VMaTR0aTZkU3U3ZHUzaTBLRkRuRDU5bXB5Y0hKUG51TGk0MEtwVksxcTNiazNMbGkxcDBLQUJkZXZXcFc3ZHVqZzdPNnVVL0Y5YXJaWXJWNjV3NWNvVkxsMjZ4T25UcHpsMjdCakhqeCsvNnpPT2xaVVZqUnMzcGwyN2RuVHIxbzJnb0NEOC9QeFVTaTRzbFJSUGhSQkNDQ0dFUW5xZlZreDkrdlNoWmN1V2FzZjR2L2J1NzdYcStvSGorT3Y4VU0vT0hPNkhWRzVyYzJDazZYQ0NrRnVqR0FVWk5aRHV1dXAvNjZaTEx3dGlOMTQwdWhCSllWRmFOUHdSL2RJMWRzNjBiY2R1dmw5Ui9KaFcwOC9tSGc4NHQrZnpHdXppdzVQMzUzd0FlTTZzckt4a2ZuNCtYMzc1WlM1Y3VKQkxseTdseHg5L2ZPQjA2djBPSERpUXNiR3h2UHp5eXhrWkdjbnc4SEQ2Ky92VDE5ZVh2cjYrOVBiMnBydTdPODFtTTExZFhlbnE2a3F0Vm52azlUdWRUbTdmdnAxMnU1M1YxZFcwV3Ewc0xTMWxhV2twdDI3ZHlzMmJOM1A5K3ZWY3ZYcjFYaXk5ZXZWcWlsSlhwVkxKME5CUXhzZkhjL3o0OFV4TlRXVnljdEtqK0R5V2VBb0F3QU0rL2ZUVFhMdDJyZXdaUEtFWFhuZ2hIMy84Y2RrekFOZ2hWbGRYYy9IaTVBWDJ4UUFBQmdoSlJFRlV4UWRpNnVMaVloWVhGN095c3ZLUHY2OVdxNlZlcjJmWHJsMnAxV3JwZERwWlcxdkwrdnI2UTZkZW4wU2owY2pJeUVoR1IwZHo4T0RCSEQxNk5DZE9uTWp4NDhlemI5KytmL3g5SUo0Q0FQQ0FYMy85Tlo5ODhza2pUNVd3ZFZTcjFYejAwVWNaSEJ3c2V3b0E1T2VmZjM0Z3BsNjdkaTAzYjk2OGQxSjBhV2twclZZcnJWYnIzbW5Tdjd2ZnFGUXFhVFFhOTA2cmRuZDNwN2UzOTk2bnI2OHZ3OFBER1IwZHpjaklTQTRlUEppaG9TRXZUMlJUaWFjQUFEemszTGx6K2VxcnI4cWV3V09NajQvbjlPblRaYzhBZ0g5dFkyUGpnWk9tOTU5RXJkZnJaYytEK0M4RUFPQWhrNU9UK2ZiYmI3TzB0RlQyRkI2aHA2Y25Nek16WmM4QWdQK2tWcXY5N2UrZVF0bThqaE1BZ0lmczJyVXI3Ny8vdnNmZXRxaEtwWkozMzMwM2UvYnNLWHNLQU1CelRUd0ZBS0RRNE9CZ3BxYW15cDVCZ1JNblRtUnNiS3pzR1FBQXp6M3hGQUNBUnpwMTZsUkdSa2JLbnNGOVhucnBKWS9yQXdBOEkrSXBBQUNQVksxV016czdtNzE3OTVZOWhTVE5aak5uenB4SnRlbzJIZ0RnV1hEWEJRREEzMm8ybS9ud3d3Kzk4YlprdFZvdHM3T3o2ZW5wS1hzS0FNQ09JWjRDQVBCWUw3NzRZbVpuWjcxQXFpVC9mMEdVbjFBQUFIaTJ4Rk1BQUo3SW9VT0g4czQ3NzVROVkwZWFucDdPMGFOSHk1NEJBTERqaUtjQUFEeXhpWWtKTHl0NnhpWW5KM1BxMUtteVp3QUE3RWppS1FBQS84akpreWZ6NXB0dmxqMWpSM2o5OWRjelBUMWQ5Z3dBZ0IycmN2ZnUzYnRsandBQVlQdTVjT0ZDNXVibTRuWnk4MVVxbFV4UFR6dHhDZ0JRTXZFVUFJQi83WnR2dnNsbm4zMldqWTJOc3FjOE42clZhdDUrKysxTVRFeVVQUVVBWU1jVFR3RUErRTl1M0xpUnMyZlBwdDF1bHoxbDIyczBHdm5nZ3c4eU5qWlc5aFFBQUNLZUFnQ3dDWmFYbDNQMjdObjg4c3N2WlUvWnRnWUdCbkxtekpuMDkvZVhQUVVBZ1A4UlR3RUEyQlFiR3h1Wm01dkwxMTkvWGZhVWJlZklrU001ZmZwMDZ2VjYyVk1BQUxpUGVBb0F3S2I2N3J2djhzVVhYM2lNL3drMEdvM016TXprMkxGalpVOEJBS0NBZUFvQXdLWnJ0OXY1L1BQUDgvMzMzNWM5WmNzYUhSM05lKys5bDU2ZW5yS25BQUR3Q09JcEFBQlB6WlVyVnpJM041Zmw1ZVd5cDJ3WjNkM2RtWm1aeVpFalI4cWVBZ0RBWTRpbkFBQThWZXZyNjVtZm44LzU4K2V6dHJaVzlwelMxT3YxVEV4TTVJMDMzc2p1M2J2TG5nTUF3Qk1RVHdFQWVDWmFyVmJPblR1WGhZV0ZkRHFkc3VjOE05VnFOYSsrK21yZWV1c3RqK2dEQUd3ejRpa0FBTS9VOHZKeTV1Zm5zN0N3a1BYMTliTG5QRFcxV2kySER4L08xTlJVZW50N3k1NERBTUMvSUo0Q0FGQ0sxZFhWbkQ5L1BoY3ZYa3lyMVNwN3pxYnA2dXJLK1BoNFRwNDhtZTd1N3JMbkFBRHdINGluQUFDVXF0UHA1UExseTdsMDZWSVdGeGUzNVNQOTFXbzF3OFBET1hic1dBNGZQcHhhclZiMkpBQUFOb0Y0Q2dEQWx0RnV0N093c0pETGx5L254bzBiV3pxa1ZpcVZIRGh3SUljT0hjcHJyNzNtOTB3QkFKNUQ0aWtBQUZ2UzdkdTNjK1hLbGZ6d3d3KzVmdjE2VmxaV3lwNlVack9ab2FHaGpJMk41WlZYWGttejJTeDdFZ0FBVDVGNENnREF0bkRyMXEwc0xpN21wNTkreW0rLy9aYmZmLzg5YTJ0clQrMTY5WG85QXdNREdSZ1l5T0RnWUVaSFI5UGYzLy9VcmdjQXdOWWpuZ0lBc0MzZHZYczN5OHZMOTBMcUgzLzhrVmFybFhhN25UdDM3dVRPblR2NTg4OC9zN0d4a1U2bmswNm5rMnExbWxxdGxrcWxrdDI3ZDJmUG5qMXBOQnJwNnVySzNyMTcwOVBUay8zNzkyZi8vdjNadDI5ZktwVksyWDhtQUFBbEVrOEJBQUFBQUFwVXl4NEFBQUFBQUxBVmlhY0FBQUFBQUFYRVV3QUFBQUNBQXVJcEFBQUFBRUFCOFJRQUFBQUFvSUI0Q2dBQUFBQlFRRHdGQUFBQUFDZ2duZ0lBQUFBQUZCQlBBUUFBQUFBS2lLY0FBQUFBQUFYRVV3QUFBQUNBQXVJcEFBQUFBRUFCOFJRQUFBQUFvSUI0Q2dBQUFBQlFRRHdGQUFBQUFDZ2duZ0lBQUFBQUZCQlBBUUFBQUFBS2lLY0FBQUFBQUFYRVV3QUFBQUNBQXVJcEFBQUFBRUFCOFJRQUFBQUFvSUI0Q2dBQUFBQlFRRHdGQUFBQUFDZ2duZ0lBQUFBQUZCQlBBUUFBQUFBS2lLY0FBQUFBQUFYRVV3QUFBQUNBQXVJcEFBQUFBRUFCOFJRQUFBQUFvSUI0Q2dBQUFBQlFRRHdGQUFBQUFDandGM2pKa2llMjJmZ0NBQUFBQUVsRlRrU3VRbUNDIiwKCSJUaGVtZSIgOiAiIiwKCSJUeXBlIiA6ICJmbG93IiwKCSJWZXJzaW9uIiA6ICI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2206</Words>
  <Application>WPS 演示</Application>
  <PresentationFormat>宽屏</PresentationFormat>
  <Paragraphs>169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思源黑体 CN Regular</vt:lpstr>
      <vt:lpstr>思源黑体 CN Bold</vt:lpstr>
      <vt:lpstr>思源黑体 CN Heavy</vt:lpstr>
      <vt:lpstr>微软雅黑</vt:lpstr>
      <vt:lpstr>Arial Unicode MS</vt:lpstr>
      <vt:lpstr>思源黑体 CN Light</vt:lpstr>
      <vt:lpstr>Yu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x</dc:creator>
  <cp:lastModifiedBy>yzz</cp:lastModifiedBy>
  <cp:revision>102</cp:revision>
  <dcterms:created xsi:type="dcterms:W3CDTF">2022-08-10T07:44:00Z</dcterms:created>
  <dcterms:modified xsi:type="dcterms:W3CDTF">2022-08-21T14:58:39Z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96326F2006FB0C0C2E40F36267CDAB52</vt:lpwstr>
  </property>
  <property fmtid="{D5CDD505-2E9C-101B-9397-08002B2CF9AE}" pid="3" name="KSOProductBuildVer">
    <vt:lpwstr>2052-11.1.0.12313</vt:lpwstr>
  </property>
  <property fmtid="{D5CDD505-2E9C-101B-9397-08002B2CF9AE}" pid="4" name="KSOTemplateUUID">
    <vt:lpwstr>v1.0_mb_Wt6JJShh59IPk9VzthYvXA==</vt:lpwstr>
  </property>
</Properties>
</file>